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1" r:id="rId3"/>
    <p:sldId id="274" r:id="rId4"/>
    <p:sldId id="258" r:id="rId5"/>
    <p:sldId id="278" r:id="rId6"/>
    <p:sldId id="279" r:id="rId7"/>
    <p:sldId id="281" r:id="rId8"/>
    <p:sldId id="280" r:id="rId9"/>
    <p:sldId id="276" r:id="rId10"/>
    <p:sldId id="282" r:id="rId11"/>
    <p:sldId id="277" r:id="rId12"/>
    <p:sldId id="290" r:id="rId13"/>
    <p:sldId id="288" r:id="rId14"/>
    <p:sldId id="287" r:id="rId15"/>
    <p:sldId id="289" r:id="rId16"/>
    <p:sldId id="286" r:id="rId17"/>
    <p:sldId id="283" r:id="rId18"/>
    <p:sldId id="285" r:id="rId19"/>
    <p:sldId id="259" r:id="rId20"/>
  </p:sldIdLst>
  <p:sldSz cx="24384000" cy="13716000"/>
  <p:notesSz cx="6858000" cy="9144000"/>
  <p:defaultTextStyle>
    <a:defPPr>
      <a:defRPr lang="zh-CN"/>
    </a:defPPr>
    <a:lvl1pPr algn="ctr" defTabSz="825500" rtl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1pPr>
    <a:lvl2pPr indent="228600" algn="ctr" defTabSz="825500" rtl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2pPr>
    <a:lvl3pPr indent="457200" algn="ctr" defTabSz="825500" rtl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3pPr>
    <a:lvl4pPr indent="685800" algn="ctr" defTabSz="825500" rtl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4pPr>
    <a:lvl5pPr indent="914400" algn="ctr" defTabSz="825500" rtl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5pPr>
    <a:lvl6pPr marL="22860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6pPr>
    <a:lvl7pPr marL="27432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7pPr>
    <a:lvl8pPr marL="32004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8pPr>
    <a:lvl9pPr marL="36576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00FF"/>
    <a:srgbClr val="F2F1C7"/>
    <a:srgbClr val="E9E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75"/>
    <p:restoredTop sz="96327"/>
  </p:normalViewPr>
  <p:slideViewPr>
    <p:cSldViewPr>
      <p:cViewPr>
        <p:scale>
          <a:sx n="70" d="100"/>
          <a:sy n="70" d="100"/>
        </p:scale>
        <p:origin x="144" y="40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tiff>
</file>

<file path=ppt/media/image11.tiff>
</file>

<file path=ppt/media/image12.jpeg>
</file>

<file path=ppt/media/image13.jpeg>
</file>

<file path=ppt/media/image14.jpeg>
</file>

<file path=ppt/media/image2.jpeg>
</file>

<file path=ppt/media/image3.tiff>
</file>

<file path=ppt/media/image4.jpe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>
            <a:extLst>
              <a:ext uri="{FF2B5EF4-FFF2-40B4-BE49-F238E27FC236}">
                <a16:creationId xmlns:a16="http://schemas.microsoft.com/office/drawing/2014/main" id="{9033BC49-9EE1-6B48-B4A0-0C75E10BCE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50" name="Rectangle 2">
            <a:extLst>
              <a:ext uri="{FF2B5EF4-FFF2-40B4-BE49-F238E27FC236}">
                <a16:creationId xmlns:a16="http://schemas.microsoft.com/office/drawing/2014/main" id="{1A5FE9C4-E17D-7C43-88CD-A62C2C54E0CB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zh-CN" altLang="zh-CN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zh-CN" altLang="zh-CN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zh-CN" altLang="zh-CN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zh-CN" altLang="zh-CN">
                <a:sym typeface="Helvetica Neue" panose="02000503000000020004" pitchFamily="2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1pPr>
    <a:lvl2pPr indent="2286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2pPr>
    <a:lvl3pPr indent="4572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3pPr>
    <a:lvl4pPr indent="6858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4pPr>
    <a:lvl5pPr indent="914400" algn="l" defTabSz="457200" rtl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00452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18486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6920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47553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35510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28216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53483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822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60817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1176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1829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9071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1593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76131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1096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8266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60FFBF-6CBB-AE4F-9A35-EB77AC12FC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E7C0F07-B0A7-AA47-A87A-44DC4D9930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369CC7-37A8-3E48-A3F3-5B3931A4B0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2FF233-F9DA-A148-AD1F-B0289F113A97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38739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24DC42-128B-8F4A-A434-E5430850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A34CD5-DD4C-D645-8CC4-D95862B46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974DB0-E6BA-D142-A91A-0025A399C3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75D9402-997C-774C-B422-DC9FA3153217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014784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6302C50-C654-424B-9141-9AAE1B756E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3450" y="355600"/>
            <a:ext cx="5251450" cy="12090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FCF5D8-C886-5E47-8CF3-F3DEF1ED28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89100" y="355600"/>
            <a:ext cx="15601950" cy="12090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FB09E4-6800-F545-B13E-801C8E4D1C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CEFEE29-2E17-604E-916E-D992A68F29A0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890233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92D1D2-B08F-6B48-8C1F-9D46D7A8C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E94E0F-1CC1-5542-9600-2C79F2003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0AFC8B4-8018-A941-B162-167ED90251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A9ED466-9A36-DF4F-B771-6ABDE76ABFC2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908648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F9709B-65E7-5143-97C0-FDF5D6870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4E55B0-1460-9B49-B5B6-58B5E0C0A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B5A1FA-61F1-BB4D-99CD-E44F511C78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B2E47E-2ADC-CC45-8C3C-F525AA3DB066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266764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AF305F-7AFE-5E45-BFC0-8A80E4C51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5B063B-3068-3541-8A87-CFDF8D2D7B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9100" y="3149600"/>
            <a:ext cx="10426700" cy="9296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F9D1A8-F91D-224A-9150-ACCFF41877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68200" y="3149600"/>
            <a:ext cx="10426700" cy="9296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482DE3-7AB7-AA49-BB4C-822BDCA055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4A89EA2-3BB4-4F4F-BA3B-89A8EB3BC7AA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507696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02CF8-9BB1-C64A-9612-FC6213695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BC2604-959A-B448-B7B4-6F964D2F5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137D0A-85F5-2346-909E-9FCB5FF67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4782FB6-9FA9-1D4A-9A9C-6BE7FAF898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69DF865-3B74-EA40-A297-C7C3A0C0A0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CA25C1-3ECB-2A48-BA53-8543BAB57C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0E67A3-04B7-484F-8F59-C22EE3C7622C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556272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32126-A062-7947-864D-4EF43431E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0733102-98EA-3744-A836-85FD972AFD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83EF09A-3B7B-D049-BCEE-AA7DC0F7232A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73161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7A20F81-CEF8-C841-88FE-7E12EF4C82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BCE6C5A-3747-6849-B33D-4909C31B951C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37986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DFC813-6E2A-1E43-A17E-34D5C2AF4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AF0CC7-3B4F-9041-80CC-975C73AC8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141459-B25E-E749-ACEC-98983F114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A71842F-B7DF-5248-9146-64A1A15E21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D314B28-0CE5-0B46-9D75-D183CB85B715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845210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24BDC9-A3B3-4A4F-9D9C-742B2305B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DDE42A6-A59A-7447-87C9-596BE3C6A0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E3989A-5327-BD44-B169-37651543F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58529A-5018-C54E-902E-34DD62C10D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A682620-0F39-F44A-8CC0-D2B962007FFE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341759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FBA97066-064C-1146-AC74-CBE7037BD75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Helvetica Neue Medium" panose="02000503000000020004" pitchFamily="2" charset="0"/>
              </a:rPr>
              <a:t>Click to edit Master title style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249CE857-8AB3-8248-A09A-C2EB9E5D0CA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Helvetica Neue" panose="02000503000000020004" pitchFamily="2" charset="0"/>
              </a:rPr>
              <a:t>Click to edit Master text styles</a:t>
            </a:r>
          </a:p>
          <a:p>
            <a:pPr lvl="1"/>
            <a:r>
              <a:rPr lang="zh-CN" altLang="zh-CN">
                <a:sym typeface="Helvetica Neue" panose="02000503000000020004" pitchFamily="2" charset="0"/>
              </a:rPr>
              <a:t>Second level</a:t>
            </a:r>
          </a:p>
          <a:p>
            <a:pPr lvl="2"/>
            <a:r>
              <a:rPr lang="zh-CN" altLang="zh-CN">
                <a:sym typeface="Helvetica Neue" panose="02000503000000020004" pitchFamily="2" charset="0"/>
              </a:rPr>
              <a:t>Third level</a:t>
            </a:r>
          </a:p>
          <a:p>
            <a:pPr lvl="3"/>
            <a:r>
              <a:rPr lang="zh-CN" altLang="zh-CN">
                <a:sym typeface="Helvetica Neue" panose="02000503000000020004" pitchFamily="2" charset="0"/>
              </a:rPr>
              <a:t>Fourth level</a:t>
            </a:r>
          </a:p>
          <a:p>
            <a:pPr lvl="4"/>
            <a:r>
              <a:rPr lang="zh-CN" altLang="zh-CN">
                <a:sym typeface="Helvetica Neue" panose="02000503000000020004" pitchFamily="2" charset="0"/>
              </a:rPr>
              <a:t>Fifth level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521C133A-4DEC-5B44-B9E8-1526022E208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 bwMode="auto">
          <a:xfrm>
            <a:off x="11958638" y="13081000"/>
            <a:ext cx="4524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50800" tIns="50800" rIns="50800" bIns="50800" numCol="1" anchor="t" anchorCtr="0" compatLnSpc="1">
            <a:prstTxWarp prst="textNoShape">
              <a:avLst/>
            </a:prstTxWarp>
          </a:bodyPr>
          <a:lstStyle>
            <a:lvl1pPr>
              <a:defRPr sz="2400" b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Light" panose="02000403000000020004" pitchFamily="2" charset="0"/>
                <a:sym typeface="Helvetica Neue Light" panose="02000403000000020004" pitchFamily="2" charset="0"/>
              </a:defRPr>
            </a:lvl1pPr>
          </a:lstStyle>
          <a:p>
            <a:fld id="{1138ADF3-EB13-6841-8330-B44BED856793}" type="slidenum">
              <a:rPr lang="zh-CN" altLang="zh-CN"/>
              <a:pPr/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825500" rtl="0" fontAlgn="base" hangingPunct="0">
        <a:spcBef>
          <a:spcPct val="0"/>
        </a:spcBef>
        <a:spcAft>
          <a:spcPct val="0"/>
        </a:spcAft>
        <a:defRPr sz="11200" kern="1200">
          <a:solidFill>
            <a:srgbClr val="000000"/>
          </a:solidFill>
          <a:latin typeface="+mj-lt"/>
          <a:ea typeface="+mj-ea"/>
          <a:cs typeface="+mj-cs"/>
          <a:sym typeface="Helvetica Neue Medium" panose="02000503000000020004" pitchFamily="2" charset="0"/>
        </a:defRPr>
      </a:lvl1pPr>
      <a:lvl2pPr algn="ctr" defTabSz="825500" rtl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  <a:sym typeface="Helvetica Neue Medium" panose="02000503000000020004" pitchFamily="2" charset="0"/>
        </a:defRPr>
      </a:lvl2pPr>
      <a:lvl3pPr algn="ctr" defTabSz="825500" rtl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  <a:sym typeface="Helvetica Neue Medium" panose="02000503000000020004" pitchFamily="2" charset="0"/>
        </a:defRPr>
      </a:lvl3pPr>
      <a:lvl4pPr algn="ctr" defTabSz="825500" rtl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  <a:sym typeface="Helvetica Neue Medium" panose="02000503000000020004" pitchFamily="2" charset="0"/>
        </a:defRPr>
      </a:lvl4pPr>
      <a:lvl5pPr algn="ctr" defTabSz="825500" rtl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  <a:sym typeface="Helvetica Neue Medium" panose="02000503000000020004" pitchFamily="2" charset="0"/>
        </a:defRPr>
      </a:lvl5pPr>
      <a:lvl6pPr marL="457200" algn="ctr" defTabSz="825500" rtl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  <a:sym typeface="Helvetica Neue Medium" panose="02000503000000020004" pitchFamily="2" charset="0"/>
        </a:defRPr>
      </a:lvl6pPr>
      <a:lvl7pPr marL="914400" algn="ctr" defTabSz="825500" rtl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  <a:sym typeface="Helvetica Neue Medium" panose="02000503000000020004" pitchFamily="2" charset="0"/>
        </a:defRPr>
      </a:lvl7pPr>
      <a:lvl8pPr marL="1371600" algn="ctr" defTabSz="825500" rtl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  <a:sym typeface="Helvetica Neue Medium" panose="02000503000000020004" pitchFamily="2" charset="0"/>
        </a:defRPr>
      </a:lvl8pPr>
      <a:lvl9pPr marL="1828800" algn="ctr" defTabSz="825500" rtl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  <a:sym typeface="Helvetica Neue Medium" panose="02000503000000020004" pitchFamily="2" charset="0"/>
        </a:defRPr>
      </a:lvl9pPr>
    </p:titleStyle>
    <p:bodyStyle>
      <a:lvl1pPr marL="635000" indent="-635000" algn="l" defTabSz="825500" rtl="0" fontAlgn="base" hangingPunct="0">
        <a:spcBef>
          <a:spcPts val="5900"/>
        </a:spcBef>
        <a:spcAft>
          <a:spcPct val="0"/>
        </a:spcAft>
        <a:buSzPct val="125000"/>
        <a:buChar char="•"/>
        <a:defRPr sz="5200" kern="1200">
          <a:solidFill>
            <a:srgbClr val="000000"/>
          </a:solidFill>
          <a:latin typeface="+mn-lt"/>
          <a:ea typeface="+mn-ea"/>
          <a:cs typeface="+mn-cs"/>
          <a:sym typeface="Helvetica Neue" panose="02000503000000020004" pitchFamily="2" charset="0"/>
        </a:defRPr>
      </a:lvl1pPr>
      <a:lvl2pPr marL="1270000" indent="-635000" algn="l" defTabSz="825500" rtl="0" fontAlgn="base" hangingPunct="0">
        <a:spcBef>
          <a:spcPts val="5900"/>
        </a:spcBef>
        <a:spcAft>
          <a:spcPct val="0"/>
        </a:spcAft>
        <a:buSzPct val="125000"/>
        <a:buChar char="•"/>
        <a:defRPr sz="5200" kern="1200">
          <a:solidFill>
            <a:srgbClr val="000000"/>
          </a:solidFill>
          <a:latin typeface="+mn-lt"/>
          <a:ea typeface="+mn-ea"/>
          <a:cs typeface="+mn-cs"/>
          <a:sym typeface="Helvetica Neue" panose="02000503000000020004" pitchFamily="2" charset="0"/>
        </a:defRPr>
      </a:lvl2pPr>
      <a:lvl3pPr marL="1905000" indent="-635000" algn="l" defTabSz="825500" rtl="0" fontAlgn="base" hangingPunct="0">
        <a:spcBef>
          <a:spcPts val="5900"/>
        </a:spcBef>
        <a:spcAft>
          <a:spcPct val="0"/>
        </a:spcAft>
        <a:buSzPct val="125000"/>
        <a:buChar char="•"/>
        <a:defRPr sz="5200" kern="1200">
          <a:solidFill>
            <a:srgbClr val="000000"/>
          </a:solidFill>
          <a:latin typeface="+mn-lt"/>
          <a:ea typeface="+mn-ea"/>
          <a:cs typeface="+mn-cs"/>
          <a:sym typeface="Helvetica Neue" panose="02000503000000020004" pitchFamily="2" charset="0"/>
        </a:defRPr>
      </a:lvl3pPr>
      <a:lvl4pPr marL="2540000" indent="-635000" algn="l" defTabSz="825500" rtl="0" fontAlgn="base" hangingPunct="0">
        <a:spcBef>
          <a:spcPts val="5900"/>
        </a:spcBef>
        <a:spcAft>
          <a:spcPct val="0"/>
        </a:spcAft>
        <a:buSzPct val="125000"/>
        <a:buChar char="•"/>
        <a:defRPr sz="5200" kern="1200">
          <a:solidFill>
            <a:srgbClr val="000000"/>
          </a:solidFill>
          <a:latin typeface="+mn-lt"/>
          <a:ea typeface="+mn-ea"/>
          <a:cs typeface="+mn-cs"/>
          <a:sym typeface="Helvetica Neue" panose="02000503000000020004" pitchFamily="2" charset="0"/>
        </a:defRPr>
      </a:lvl4pPr>
      <a:lvl5pPr marL="3175000" indent="-635000" algn="l" defTabSz="825500" rtl="0" fontAlgn="base" hangingPunct="0">
        <a:spcBef>
          <a:spcPts val="5900"/>
        </a:spcBef>
        <a:spcAft>
          <a:spcPct val="0"/>
        </a:spcAft>
        <a:buSzPct val="125000"/>
        <a:buChar char="•"/>
        <a:defRPr sz="5200" kern="1200">
          <a:solidFill>
            <a:srgbClr val="000000"/>
          </a:solidFill>
          <a:latin typeface="+mn-lt"/>
          <a:ea typeface="+mn-ea"/>
          <a:cs typeface="+mn-cs"/>
          <a:sym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bytedance.feishu.cn/wiki/wikcn2MEJxoCwtnrYvsdf1tS8Jf" TargetMode="External"/><Relationship Id="rId3" Type="http://schemas.openxmlformats.org/officeDocument/2006/relationships/image" Target="../media/image2.jpeg"/><Relationship Id="rId7" Type="http://schemas.openxmlformats.org/officeDocument/2006/relationships/hyperlink" Target="https://bytedance.feishu.cn/docs/doccnAxMFjtrsQzsGrjFn2mtia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ev.mysql.com/doc/refman/8.0/en/innodb-storage-engine.html" TargetMode="External"/><Relationship Id="rId5" Type="http://schemas.openxmlformats.org/officeDocument/2006/relationships/image" Target="../media/image13.jpeg"/><Relationship Id="rId10" Type="http://schemas.openxmlformats.org/officeDocument/2006/relationships/hyperlink" Target="https://leveldb-handbook.readthedocs.io/zh/latest/index.html" TargetMode="External"/><Relationship Id="rId4" Type="http://schemas.openxmlformats.org/officeDocument/2006/relationships/image" Target="../media/image12.jpeg"/><Relationship Id="rId9" Type="http://schemas.openxmlformats.org/officeDocument/2006/relationships/hyperlink" Target="https://tikv.github.io/deep-dive-tikv/key-value-engine/B-Tree-vs-Log-Structured-Merge-Tree.html#b-tree-vs-log-structured-merge-tree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>
            <a:extLst>
              <a:ext uri="{FF2B5EF4-FFF2-40B4-BE49-F238E27FC236}">
                <a16:creationId xmlns:a16="http://schemas.microsoft.com/office/drawing/2014/main" id="{05AFC787-0E3D-C74C-BBDA-2B1E6021F6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4" name="Text Box 2">
            <a:extLst>
              <a:ext uri="{FF2B5EF4-FFF2-40B4-BE49-F238E27FC236}">
                <a16:creationId xmlns:a16="http://schemas.microsoft.com/office/drawing/2014/main" id="{B4DBAF77-1474-E846-9645-77214928C2C2}"/>
              </a:ext>
            </a:extLst>
          </p:cNvPr>
          <p:cNvSpPr txBox="1">
            <a:spLocks/>
          </p:cNvSpPr>
          <p:nvPr/>
        </p:nvSpPr>
        <p:spPr bwMode="auto">
          <a:xfrm>
            <a:off x="6896682" y="4337720"/>
            <a:ext cx="8148064" cy="1579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altLang="zh-CN" sz="9600" dirty="0">
                <a:solidFill>
                  <a:srgbClr val="3A5BA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MySQL</a:t>
            </a:r>
            <a:r>
              <a:rPr lang="zh-CN" altLang="en-US" sz="9600" dirty="0">
                <a:solidFill>
                  <a:srgbClr val="3A5BA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存储解析</a:t>
            </a:r>
            <a:endParaRPr lang="zh-CN" altLang="zh-CN" sz="9600" dirty="0">
              <a:solidFill>
                <a:srgbClr val="3A5BAE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075" name="Text Box 3">
            <a:extLst>
              <a:ext uri="{FF2B5EF4-FFF2-40B4-BE49-F238E27FC236}">
                <a16:creationId xmlns:a16="http://schemas.microsoft.com/office/drawing/2014/main" id="{75044C0E-6C75-C74A-99A8-0A136321C9DA}"/>
              </a:ext>
            </a:extLst>
          </p:cNvPr>
          <p:cNvSpPr txBox="1">
            <a:spLocks/>
          </p:cNvSpPr>
          <p:nvPr/>
        </p:nvSpPr>
        <p:spPr bwMode="auto">
          <a:xfrm>
            <a:off x="9815736" y="6865695"/>
            <a:ext cx="206466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zh-CN" altLang="en-US" sz="5000" dirty="0">
                <a:solidFill>
                  <a:srgbClr val="59C4D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何昱夷</a:t>
            </a:r>
            <a:endParaRPr lang="zh-CN" altLang="zh-CN" sz="5000" dirty="0">
              <a:solidFill>
                <a:srgbClr val="59C4D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655948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B+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树在</a:t>
            </a:r>
            <a:r>
              <a:rPr lang="en-US" altLang="zh-CN" sz="5000" dirty="0" err="1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InnoDB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中的应用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05D581A-0F41-534E-B9C0-8E72A0E9E0F2}"/>
              </a:ext>
            </a:extLst>
          </p:cNvPr>
          <p:cNvSpPr txBox="1"/>
          <p:nvPr/>
        </p:nvSpPr>
        <p:spPr>
          <a:xfrm>
            <a:off x="3046984" y="3366827"/>
            <a:ext cx="14689632" cy="4325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4400" dirty="0"/>
              <a:t>索引失效情况：</a:t>
            </a:r>
            <a:endParaRPr kumimoji="1" lang="en-US" altLang="zh-CN" sz="440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3600" b="0" dirty="0"/>
              <a:t>LIKE</a:t>
            </a:r>
            <a:r>
              <a:rPr kumimoji="1" lang="zh-CN" altLang="en-US" sz="3600" b="0" dirty="0"/>
              <a:t>查询条件以</a:t>
            </a:r>
            <a:r>
              <a:rPr kumimoji="1" lang="en-US" altLang="zh-CN" sz="3600" b="0" dirty="0"/>
              <a:t>%</a:t>
            </a:r>
            <a:r>
              <a:rPr kumimoji="1" lang="zh-CN" altLang="en-US" sz="3600" b="0" dirty="0"/>
              <a:t>开头</a:t>
            </a:r>
            <a:endParaRPr kumimoji="1" lang="en-US" altLang="zh-CN" sz="3600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0" dirty="0"/>
              <a:t>使用</a:t>
            </a:r>
            <a:r>
              <a:rPr kumimoji="1" lang="en-US" altLang="zh-CN" sz="3600" b="0" dirty="0"/>
              <a:t>IN</a:t>
            </a:r>
            <a:r>
              <a:rPr kumimoji="1" lang="zh-CN" altLang="en-US" sz="3600" b="0" dirty="0"/>
              <a:t>、</a:t>
            </a:r>
            <a:r>
              <a:rPr kumimoji="1" lang="en-US" altLang="zh-CN" sz="3600" b="0" dirty="0"/>
              <a:t>OR</a:t>
            </a:r>
            <a:r>
              <a:rPr kumimoji="1" lang="zh-CN" altLang="en-US" sz="3600" b="0" dirty="0"/>
              <a:t>等查询条件</a:t>
            </a:r>
            <a:endParaRPr kumimoji="1" lang="en-US" altLang="zh-CN" sz="3600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0" dirty="0"/>
              <a:t>查询条件中对索引列有函数计算（包括隐式类型转换）</a:t>
            </a:r>
            <a:endParaRPr kumimoji="1" lang="en-US" altLang="zh-CN" sz="3600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3600" b="0" dirty="0"/>
              <a:t>……</a:t>
            </a:r>
            <a:endParaRPr kumimoji="1" lang="zh-CN" altLang="en-US" sz="3600" b="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CDA3DF-20D7-1645-8449-27FB0B58ADE3}"/>
              </a:ext>
            </a:extLst>
          </p:cNvPr>
          <p:cNvSpPr/>
          <p:nvPr/>
        </p:nvSpPr>
        <p:spPr>
          <a:xfrm>
            <a:off x="3046984" y="9970658"/>
            <a:ext cx="10341293" cy="8127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3600" b="0" dirty="0"/>
              <a:t>预估访问数据很多，或占整个表中数据比例很大时</a:t>
            </a:r>
            <a:endParaRPr kumimoji="1" lang="en-US" altLang="zh-CN" sz="3600" b="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36F2945-6674-584C-BAD7-285FCC0D1134}"/>
              </a:ext>
            </a:extLst>
          </p:cNvPr>
          <p:cNvSpPr txBox="1"/>
          <p:nvPr/>
        </p:nvSpPr>
        <p:spPr>
          <a:xfrm>
            <a:off x="14369207" y="9606768"/>
            <a:ext cx="2748009" cy="1643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0" dirty="0">
                <a:solidFill>
                  <a:schemeClr val="tx1"/>
                </a:solidFill>
                <a:cs typeface="+mn-cs"/>
              </a:rPr>
              <a:t>索引</a:t>
            </a:r>
            <a:endParaRPr kumimoji="1" lang="en-US" altLang="zh-CN" sz="3600" b="0" dirty="0">
              <a:solidFill>
                <a:schemeClr val="tx1"/>
              </a:solidFill>
              <a:cs typeface="+mn-cs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0" dirty="0">
                <a:solidFill>
                  <a:schemeClr val="tx1"/>
                </a:solidFill>
                <a:cs typeface="+mn-cs"/>
              </a:rPr>
              <a:t>扫表</a:t>
            </a:r>
            <a:endParaRPr kumimoji="1" lang="en-US" altLang="zh-CN" sz="3600" b="0" dirty="0">
              <a:solidFill>
                <a:schemeClr val="tx1"/>
              </a:solidFill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B91F11C-609E-0948-9780-5D07B630ED99}"/>
              </a:ext>
            </a:extLst>
          </p:cNvPr>
          <p:cNvSpPr txBox="1"/>
          <p:nvPr/>
        </p:nvSpPr>
        <p:spPr>
          <a:xfrm>
            <a:off x="18552026" y="9606768"/>
            <a:ext cx="1992902" cy="1643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3600" b="0" dirty="0">
                <a:solidFill>
                  <a:schemeClr val="tx1"/>
                </a:solidFill>
              </a:rPr>
              <a:t>随机读</a:t>
            </a:r>
            <a:endParaRPr kumimoji="1" lang="en-US" altLang="zh-CN" sz="3600" b="0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3600" b="0" dirty="0">
                <a:solidFill>
                  <a:schemeClr val="tx1"/>
                </a:solidFill>
              </a:rPr>
              <a:t>顺序读</a:t>
            </a:r>
            <a:endParaRPr kumimoji="1" lang="zh-CN" altLang="en-US" sz="3600" b="0" dirty="0">
              <a:solidFill>
                <a:schemeClr val="tx1"/>
              </a:solidFill>
              <a:ea typeface="SimHei" panose="02010609060101010101" pitchFamily="49" charset="-122"/>
            </a:endParaRPr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8B75BE4E-4A0E-FB41-B806-A93E5AE54303}"/>
              </a:ext>
            </a:extLst>
          </p:cNvPr>
          <p:cNvSpPr/>
          <p:nvPr/>
        </p:nvSpPr>
        <p:spPr bwMode="auto">
          <a:xfrm>
            <a:off x="16800468" y="9848728"/>
            <a:ext cx="936104" cy="576064"/>
          </a:xfrm>
          <a:prstGeom prst="rightArrow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13" name="右箭头 12">
            <a:extLst>
              <a:ext uri="{FF2B5EF4-FFF2-40B4-BE49-F238E27FC236}">
                <a16:creationId xmlns:a16="http://schemas.microsoft.com/office/drawing/2014/main" id="{A4C14F35-3632-C347-A37F-949C4CEA798B}"/>
              </a:ext>
            </a:extLst>
          </p:cNvPr>
          <p:cNvSpPr/>
          <p:nvPr/>
        </p:nvSpPr>
        <p:spPr bwMode="auto">
          <a:xfrm>
            <a:off x="16800468" y="10588231"/>
            <a:ext cx="936104" cy="576064"/>
          </a:xfrm>
          <a:prstGeom prst="rightArrow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61029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" name="图片 4" descr="图形用户界面, 图示&#10;&#10;描述已自动生成">
            <a:extLst>
              <a:ext uri="{FF2B5EF4-FFF2-40B4-BE49-F238E27FC236}">
                <a16:creationId xmlns:a16="http://schemas.microsoft.com/office/drawing/2014/main" id="{BD836D06-0D9F-9C4D-A8FE-EEB4D412E1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42" t="2764" r="4854" b="3738"/>
          <a:stretch/>
        </p:blipFill>
        <p:spPr>
          <a:xfrm>
            <a:off x="4415136" y="2321496"/>
            <a:ext cx="13825536" cy="11233248"/>
          </a:xfrm>
          <a:prstGeom prst="rect">
            <a:avLst/>
          </a:prstGeom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4953279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从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MySQL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到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NewSQL</a:t>
            </a:r>
            <a:endParaRPr lang="zh-CN" altLang="en-US" sz="5000" dirty="0">
              <a:solidFill>
                <a:srgbClr val="5E5E5E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393725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4953279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从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MySQL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到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NewSQL</a:t>
            </a:r>
            <a:endParaRPr lang="zh-CN" altLang="en-US" sz="5000" dirty="0">
              <a:solidFill>
                <a:srgbClr val="5E5E5E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2050" name="Picture 2" descr="InnoDB architecture diagram showing in-memory and on-disk structures. In-memory structures include the buffer pool, adaptive hash index, change buffer, and log buffer. On-disk structures include tablespaces, redo logs, and doublewrite buffer files.">
            <a:extLst>
              <a:ext uri="{FF2B5EF4-FFF2-40B4-BE49-F238E27FC236}">
                <a16:creationId xmlns:a16="http://schemas.microsoft.com/office/drawing/2014/main" id="{D6395047-B23C-464B-9B49-03920F92B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5616" y="1917737"/>
            <a:ext cx="14761640" cy="11492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E82C42F-0AB1-5A4C-B5CE-F6904076584F}"/>
              </a:ext>
            </a:extLst>
          </p:cNvPr>
          <p:cNvSpPr txBox="1"/>
          <p:nvPr/>
        </p:nvSpPr>
        <p:spPr>
          <a:xfrm>
            <a:off x="1107241" y="6857206"/>
            <a:ext cx="5904656" cy="4167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Undo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log: </a:t>
            </a:r>
            <a:r>
              <a:rPr kumimoji="1" lang="zh-CN" altLang="en-US" sz="3200" b="0" dirty="0"/>
              <a:t>用于事务回滚</a:t>
            </a:r>
            <a:endParaRPr kumimoji="1" lang="en-US" altLang="zh-CN" sz="3200" b="0" dirty="0"/>
          </a:p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endParaRPr kumimoji="1" lang="en-US" altLang="zh-CN" sz="3200" b="0" dirty="0"/>
          </a:p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Redo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log:</a:t>
            </a:r>
            <a:r>
              <a:rPr kumimoji="1" lang="en-US" altLang="zh-CN" sz="3200" b="0" dirty="0"/>
              <a:t> </a:t>
            </a:r>
            <a:r>
              <a:rPr kumimoji="1" lang="zh-CN" altLang="en-US" sz="3200" b="0" dirty="0"/>
              <a:t>保证事物持久性，用于故障恢复</a:t>
            </a:r>
            <a:endParaRPr kumimoji="1" lang="en-US" altLang="zh-CN" sz="3200" b="0" dirty="0"/>
          </a:p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endParaRPr kumimoji="1" lang="en-US" altLang="zh-CN" sz="3200" b="0" dirty="0"/>
          </a:p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Double-write:</a:t>
            </a:r>
            <a:r>
              <a:rPr kumimoji="1" lang="en-US" altLang="zh-CN" sz="3200" b="0" dirty="0"/>
              <a:t> </a:t>
            </a:r>
            <a:r>
              <a:rPr kumimoji="1" lang="zh-CN" altLang="en-US" sz="3200" b="0" dirty="0"/>
              <a:t>保证数据页的可靠性</a:t>
            </a:r>
            <a:endParaRPr kumimoji="1"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DBCB4EF-C96C-9345-B340-A18340422850}"/>
              </a:ext>
            </a:extLst>
          </p:cNvPr>
          <p:cNvSpPr txBox="1"/>
          <p:nvPr/>
        </p:nvSpPr>
        <p:spPr>
          <a:xfrm>
            <a:off x="1299840" y="3113584"/>
            <a:ext cx="4063667" cy="1816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4000" b="0" dirty="0" err="1"/>
              <a:t>InnoDB</a:t>
            </a:r>
            <a:r>
              <a:rPr kumimoji="1" lang="zh-CN" altLang="en-US" sz="4000" b="0" dirty="0"/>
              <a:t> </a:t>
            </a:r>
            <a:r>
              <a:rPr kumimoji="1" lang="en-US" altLang="zh-CN" sz="4000" b="0" dirty="0"/>
              <a:t>Engine</a:t>
            </a:r>
            <a:r>
              <a:rPr kumimoji="1" lang="zh-CN" altLang="en-US" sz="4000" b="0" dirty="0"/>
              <a:t> </a:t>
            </a:r>
            <a:r>
              <a:rPr kumimoji="1" lang="en-US" altLang="zh-CN" sz="4000" b="0" dirty="0"/>
              <a:t>On-Disk</a:t>
            </a:r>
            <a:r>
              <a:rPr kumimoji="1" lang="zh-CN" altLang="en-US" sz="4000" b="0" dirty="0"/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274354562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4953279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从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MySQL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到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NewSQL</a:t>
            </a:r>
            <a:endParaRPr lang="zh-CN" altLang="en-US" sz="5000" dirty="0">
              <a:solidFill>
                <a:srgbClr val="5E5E5E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3074" name="Picture 2" descr="Content is described in the surrounding text.">
            <a:extLst>
              <a:ext uri="{FF2B5EF4-FFF2-40B4-BE49-F238E27FC236}">
                <a16:creationId xmlns:a16="http://schemas.microsoft.com/office/drawing/2014/main" id="{C61BA5F2-8F5A-7B4A-9DA9-5B33D4A50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388" y="2825552"/>
            <a:ext cx="9983132" cy="10249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DBCB4EF-C96C-9345-B340-A18340422850}"/>
              </a:ext>
            </a:extLst>
          </p:cNvPr>
          <p:cNvSpPr txBox="1"/>
          <p:nvPr/>
        </p:nvSpPr>
        <p:spPr>
          <a:xfrm>
            <a:off x="1101785" y="2969568"/>
            <a:ext cx="4609495" cy="1816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4000" b="0" dirty="0" err="1"/>
              <a:t>InnoDB</a:t>
            </a:r>
            <a:r>
              <a:rPr kumimoji="1" lang="zh-CN" altLang="en-US" sz="4000" b="0" dirty="0"/>
              <a:t> </a:t>
            </a:r>
            <a:r>
              <a:rPr kumimoji="1" lang="en-US" altLang="zh-CN" sz="4000" b="0" dirty="0"/>
              <a:t>Engine</a:t>
            </a:r>
            <a:r>
              <a:rPr kumimoji="1" lang="zh-CN" altLang="en-US" sz="4000" b="0" dirty="0"/>
              <a:t> </a:t>
            </a:r>
            <a:endParaRPr kumimoji="1" lang="en-US" altLang="zh-CN" sz="4000" b="0" dirty="0"/>
          </a:p>
          <a:p>
            <a:pPr algn="l">
              <a:lnSpc>
                <a:spcPct val="150000"/>
              </a:lnSpc>
            </a:pPr>
            <a:r>
              <a:rPr kumimoji="1" lang="en-US" altLang="zh-CN" sz="4000" b="0" dirty="0"/>
              <a:t>In-Memory</a:t>
            </a:r>
            <a:r>
              <a:rPr kumimoji="1" lang="zh-CN" altLang="en-US" sz="4000" b="0" dirty="0"/>
              <a:t>：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E82C42F-0AB1-5A4C-B5CE-F6904076584F}"/>
              </a:ext>
            </a:extLst>
          </p:cNvPr>
          <p:cNvSpPr txBox="1"/>
          <p:nvPr/>
        </p:nvSpPr>
        <p:spPr>
          <a:xfrm>
            <a:off x="1101785" y="5317859"/>
            <a:ext cx="5904656" cy="1212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Buffer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Pool: </a:t>
            </a:r>
            <a:r>
              <a:rPr kumimoji="1" lang="zh-CN" altLang="en-US" sz="3200" b="0" dirty="0"/>
              <a:t>内存中以</a:t>
            </a:r>
            <a:r>
              <a:rPr kumimoji="1" lang="en-US" altLang="zh-CN" sz="3200" b="0" dirty="0"/>
              <a:t>page</a:t>
            </a:r>
            <a:r>
              <a:rPr kumimoji="1" lang="zh-CN" altLang="en-US" sz="3200" b="0" dirty="0"/>
              <a:t>为单位缓存数据、日志</a:t>
            </a:r>
            <a:endParaRPr kumimoji="1" lang="en-US" altLang="zh-CN" sz="3200" b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CCF60C1-87F4-F241-BA67-3D458C6FFD0B}"/>
              </a:ext>
            </a:extLst>
          </p:cNvPr>
          <p:cNvSpPr txBox="1"/>
          <p:nvPr/>
        </p:nvSpPr>
        <p:spPr>
          <a:xfrm>
            <a:off x="1462808" y="8957686"/>
            <a:ext cx="4824536" cy="2110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sz="2800" b="0" dirty="0"/>
              <a:t>数据从磁盘读入内存首先插入</a:t>
            </a:r>
            <a:r>
              <a:rPr kumimoji="1" lang="en-US" altLang="zh-CN" sz="2800" b="0" dirty="0"/>
              <a:t>LRU</a:t>
            </a:r>
            <a:r>
              <a:rPr kumimoji="1" lang="zh-CN" altLang="en-US" sz="2800" b="0" dirty="0"/>
              <a:t> </a:t>
            </a:r>
            <a:r>
              <a:rPr kumimoji="1" lang="en-US" altLang="zh-CN" sz="2800" b="0" dirty="0"/>
              <a:t>list</a:t>
            </a:r>
            <a:r>
              <a:rPr kumimoji="1" lang="zh-CN" altLang="en-US" sz="2800" b="0" dirty="0"/>
              <a:t> </a:t>
            </a:r>
            <a:r>
              <a:rPr kumimoji="1" lang="en-US" altLang="zh-CN" sz="2800" b="0" dirty="0"/>
              <a:t>5/8</a:t>
            </a:r>
            <a:r>
              <a:rPr kumimoji="1" lang="zh-CN" altLang="en-US" sz="2800" b="0" dirty="0"/>
              <a:t>的位置</a:t>
            </a:r>
            <a:endParaRPr kumimoji="1" lang="en-US" altLang="zh-CN" sz="2800" b="0" dirty="0"/>
          </a:p>
          <a:p>
            <a:pPr marL="457200" indent="-457200" algn="l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sz="2800" b="0" dirty="0"/>
              <a:t>当后</a:t>
            </a:r>
            <a:r>
              <a:rPr kumimoji="1" lang="en-US" altLang="zh-CN" sz="2800" b="0" dirty="0"/>
              <a:t>3/8</a:t>
            </a:r>
            <a:r>
              <a:rPr kumimoji="1" lang="zh-CN" altLang="en-US" sz="2800" b="0" dirty="0"/>
              <a:t>的</a:t>
            </a:r>
            <a:r>
              <a:rPr kumimoji="1" lang="en-US" altLang="zh-CN" sz="2800" b="0" dirty="0"/>
              <a:t>page</a:t>
            </a:r>
            <a:r>
              <a:rPr kumimoji="1" lang="zh-CN" altLang="en-US" sz="2800" b="0" dirty="0"/>
              <a:t>被读取时，会被移到</a:t>
            </a:r>
            <a:r>
              <a:rPr kumimoji="1" lang="en-US" altLang="zh-CN" sz="2800" b="0" dirty="0"/>
              <a:t>LRU</a:t>
            </a:r>
            <a:r>
              <a:rPr kumimoji="1" lang="zh-CN" altLang="en-US" sz="2800" b="0" dirty="0"/>
              <a:t> </a:t>
            </a:r>
            <a:r>
              <a:rPr kumimoji="1" lang="en-US" altLang="zh-CN" sz="2800" b="0" dirty="0"/>
              <a:t>list</a:t>
            </a:r>
            <a:r>
              <a:rPr kumimoji="1" lang="zh-CN" altLang="en-US" sz="2800" b="0" dirty="0"/>
              <a:t>头部</a:t>
            </a:r>
            <a:endParaRPr kumimoji="1" lang="en-US" altLang="zh-CN" sz="2800" b="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9A5E425-9F6B-8240-8CC2-9BDB090C8883}"/>
              </a:ext>
            </a:extLst>
          </p:cNvPr>
          <p:cNvSpPr txBox="1"/>
          <p:nvPr/>
        </p:nvSpPr>
        <p:spPr>
          <a:xfrm>
            <a:off x="15648384" y="3525927"/>
            <a:ext cx="7200800" cy="2398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Change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Buffer: </a:t>
            </a:r>
            <a:r>
              <a:rPr kumimoji="1" lang="zh-CN" altLang="en-US" sz="3200" b="0" dirty="0"/>
              <a:t>对于</a:t>
            </a:r>
            <a:r>
              <a:rPr kumimoji="1" lang="en" altLang="zh-CN" sz="3200" b="0" dirty="0"/>
              <a:t>secondary index</a:t>
            </a:r>
            <a:r>
              <a:rPr kumimoji="1" lang="zh-CN" altLang="en-US" sz="3200" b="0" dirty="0"/>
              <a:t> </a:t>
            </a:r>
            <a:r>
              <a:rPr kumimoji="1" lang="en-US" altLang="zh-CN" sz="3200" b="0" dirty="0"/>
              <a:t>page</a:t>
            </a:r>
            <a:r>
              <a:rPr kumimoji="1" lang="zh-CN" altLang="en-US" sz="3200" b="0" dirty="0"/>
              <a:t>的改动，如果</a:t>
            </a:r>
            <a:r>
              <a:rPr kumimoji="1" lang="en-US" altLang="zh-CN" sz="3200" b="0" dirty="0"/>
              <a:t>page</a:t>
            </a:r>
            <a:r>
              <a:rPr kumimoji="1" lang="zh-CN" altLang="en-US" sz="3200" b="0" dirty="0"/>
              <a:t>不在</a:t>
            </a:r>
            <a:r>
              <a:rPr kumimoji="1" lang="en-US" altLang="zh-CN" sz="3200" b="0" dirty="0"/>
              <a:t>buffer</a:t>
            </a:r>
            <a:r>
              <a:rPr kumimoji="1" lang="zh-CN" altLang="en-US" sz="3200" b="0" dirty="0"/>
              <a:t> </a:t>
            </a:r>
            <a:r>
              <a:rPr kumimoji="1" lang="en-US" altLang="zh-CN" sz="3200" b="0" dirty="0"/>
              <a:t>pool</a:t>
            </a:r>
            <a:r>
              <a:rPr kumimoji="1" lang="zh-CN" altLang="en-US" sz="3200" b="0" dirty="0"/>
              <a:t>中，会记录在</a:t>
            </a:r>
            <a:r>
              <a:rPr kumimoji="1" lang="en-US" altLang="zh-CN" sz="3200" b="0" dirty="0"/>
              <a:t>change</a:t>
            </a:r>
            <a:r>
              <a:rPr kumimoji="1" lang="zh-CN" altLang="en-US" sz="3200" b="0" dirty="0"/>
              <a:t> </a:t>
            </a:r>
            <a:r>
              <a:rPr kumimoji="1" lang="en-US" altLang="zh-CN" sz="3200" b="0" dirty="0"/>
              <a:t>buffer</a:t>
            </a:r>
            <a:r>
              <a:rPr kumimoji="1" lang="zh-CN" altLang="en-US" sz="3200" b="0" dirty="0"/>
              <a:t>，在之后进行合并</a:t>
            </a:r>
            <a:endParaRPr kumimoji="1" lang="en-US" altLang="zh-CN" sz="3200" b="0" dirty="0"/>
          </a:p>
        </p:txBody>
      </p:sp>
      <p:sp>
        <p:nvSpPr>
          <p:cNvPr id="10" name="圆角矩形标注 9">
            <a:extLst>
              <a:ext uri="{FF2B5EF4-FFF2-40B4-BE49-F238E27FC236}">
                <a16:creationId xmlns:a16="http://schemas.microsoft.com/office/drawing/2014/main" id="{AB9C057B-56C8-EB49-8D1D-7DDD851FC8AC}"/>
              </a:ext>
            </a:extLst>
          </p:cNvPr>
          <p:cNvSpPr/>
          <p:nvPr/>
        </p:nvSpPr>
        <p:spPr bwMode="auto">
          <a:xfrm>
            <a:off x="17057074" y="8739224"/>
            <a:ext cx="5040560" cy="1080120"/>
          </a:xfrm>
          <a:prstGeom prst="wedgeRoundRectCallout">
            <a:avLst>
              <a:gd name="adj1" fmla="val -23817"/>
              <a:gd name="adj2" fmla="val -83406"/>
              <a:gd name="adj3" fmla="val 16667"/>
            </a:avLst>
          </a:prstGeom>
          <a:solidFill>
            <a:schemeClr val="bg2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eaLnBrk="1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zh-CN" altLang="en-US" sz="24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4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KEY</a:t>
            </a:r>
            <a:r>
              <a:rPr kumimoji="0" lang="zh-CN" altLang="en-US" sz="24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4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VS</a:t>
            </a:r>
            <a:r>
              <a:rPr kumimoji="0" lang="zh-CN" altLang="en-US" sz="24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4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UNIQUE</a:t>
            </a:r>
            <a:r>
              <a:rPr kumimoji="0" lang="zh-CN" altLang="en-US" sz="24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4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KEY</a:t>
            </a:r>
            <a:r>
              <a:rPr lang="zh-CN" altLang="en-US" sz="2400" b="0" dirty="0"/>
              <a:t>   写入性能？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1306CB-F499-6646-A9ED-903AB1876D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324" y="9623529"/>
            <a:ext cx="112776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560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4953279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从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MySQL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到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NewSQL</a:t>
            </a:r>
            <a:endParaRPr lang="zh-CN" altLang="en-US" sz="5000" dirty="0">
              <a:solidFill>
                <a:srgbClr val="5E5E5E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3082" name="Picture 10" descr="MySQL master-slave replication">
            <a:extLst>
              <a:ext uri="{FF2B5EF4-FFF2-40B4-BE49-F238E27FC236}">
                <a16:creationId xmlns:a16="http://schemas.microsoft.com/office/drawing/2014/main" id="{D728A3A3-AEE3-0043-B0E0-D06DEE0250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2" t="6808" r="4515" b="7262"/>
          <a:stretch/>
        </p:blipFill>
        <p:spPr bwMode="auto">
          <a:xfrm>
            <a:off x="670720" y="3617640"/>
            <a:ext cx="14185576" cy="9577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圆角矩形标注 14">
            <a:extLst>
              <a:ext uri="{FF2B5EF4-FFF2-40B4-BE49-F238E27FC236}">
                <a16:creationId xmlns:a16="http://schemas.microsoft.com/office/drawing/2014/main" id="{C18F70B8-19DD-0741-A345-E000321AD474}"/>
              </a:ext>
            </a:extLst>
          </p:cNvPr>
          <p:cNvSpPr/>
          <p:nvPr/>
        </p:nvSpPr>
        <p:spPr bwMode="auto">
          <a:xfrm>
            <a:off x="15612380" y="7772082"/>
            <a:ext cx="7488832" cy="3550413"/>
          </a:xfrm>
          <a:prstGeom prst="wedgeRoundRectCallout">
            <a:avLst>
              <a:gd name="adj1" fmla="val -25282"/>
              <a:gd name="adj2" fmla="val -60742"/>
              <a:gd name="adj3" fmla="val 16667"/>
            </a:avLst>
          </a:prstGeom>
          <a:solidFill>
            <a:schemeClr val="bg2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eaLnBrk="1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zh-CN" altLang="en-US" sz="28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lang="en-US" altLang="zh-CN" sz="2800" b="0" dirty="0"/>
              <a:t>re</a:t>
            </a:r>
            <a:r>
              <a:rPr kumimoji="0" lang="en-US" altLang="zh-CN" sz="28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do</a:t>
            </a:r>
            <a:r>
              <a:rPr kumimoji="0" lang="zh-CN" altLang="en-US" sz="28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8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log</a:t>
            </a:r>
            <a:r>
              <a:rPr kumimoji="0" lang="zh-CN" altLang="en-US" sz="28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8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VS</a:t>
            </a:r>
            <a:r>
              <a:rPr kumimoji="0" lang="zh-CN" altLang="en-US" sz="28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8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/>
            </a:r>
            <a:r>
              <a:rPr kumimoji="0" lang="en-US" altLang="zh-CN" sz="2800" b="0" i="0" u="none" strike="noStrike" cap="none" normalizeH="0" dirty="0" err="1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binlog</a:t>
            </a:r>
            <a:endParaRPr kumimoji="0" lang="en-US" altLang="zh-CN" sz="2800" b="0" i="0" u="none" strike="noStrike" cap="none" normalizeH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  <a:p>
            <a:pPr marL="457200" marR="0" indent="-457200" algn="l" defTabSz="825500" rtl="0" eaLnBrk="1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2800" b="0" dirty="0"/>
              <a:t>r</a:t>
            </a:r>
            <a:r>
              <a:rPr kumimoji="0" lang="en-US" altLang="zh-CN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edo log</a:t>
            </a: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由</a:t>
            </a:r>
            <a:r>
              <a:rPr kumimoji="0" lang="en-US" altLang="zh-CN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InnoDB</a:t>
            </a: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引擎实现，</a:t>
            </a:r>
            <a:r>
              <a:rPr kumimoji="0" lang="en-US" altLang="zh-CN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binlog</a:t>
            </a: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由</a:t>
            </a:r>
            <a:r>
              <a:rPr kumimoji="0" lang="en-US" altLang="zh-CN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MySQL</a:t>
            </a: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Server</a:t>
            </a:r>
            <a:r>
              <a:rPr kumimoji="0" lang="zh-CN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层实现</a:t>
            </a:r>
            <a:endParaRPr kumimoji="0" lang="en-US" altLang="zh-CN" sz="2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  <a:p>
            <a:pPr marL="457200" marR="0" indent="-457200" algn="l" defTabSz="825500" rtl="0" eaLnBrk="1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CN" sz="2800" b="0" dirty="0"/>
              <a:t>redo</a:t>
            </a:r>
            <a:r>
              <a:rPr lang="zh-CN" altLang="en-US" sz="2800" b="0" dirty="0"/>
              <a:t> </a:t>
            </a:r>
            <a:r>
              <a:rPr lang="en-US" altLang="zh-CN" sz="2800" b="0" dirty="0"/>
              <a:t>log</a:t>
            </a:r>
            <a:r>
              <a:rPr lang="zh-CN" altLang="en-US" sz="2800" b="0" dirty="0"/>
              <a:t>记录的是对</a:t>
            </a:r>
            <a:r>
              <a:rPr lang="en-US" altLang="zh-CN" sz="2800" b="0" dirty="0"/>
              <a:t>page</a:t>
            </a:r>
            <a:r>
              <a:rPr lang="zh-CN" altLang="en-US" sz="2800" b="0" dirty="0"/>
              <a:t>的改动，</a:t>
            </a:r>
            <a:r>
              <a:rPr lang="en-US" altLang="zh-CN" sz="2800" b="0" dirty="0" err="1"/>
              <a:t>binlog</a:t>
            </a:r>
            <a:r>
              <a:rPr lang="zh-CN" altLang="en-US" sz="2800" b="0" dirty="0"/>
              <a:t>记录的是</a:t>
            </a:r>
            <a:r>
              <a:rPr lang="en-US" altLang="zh-CN" sz="2800" b="0" dirty="0"/>
              <a:t>SQL</a:t>
            </a:r>
            <a:r>
              <a:rPr lang="zh-CN" altLang="en-US" sz="2800" b="0" dirty="0"/>
              <a:t>操作的行</a:t>
            </a:r>
            <a:endParaRPr kumimoji="0" lang="en-US" altLang="zh-CN" sz="2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F78FB2A-8560-FF41-A7AD-1DF5A8BC038D}"/>
              </a:ext>
            </a:extLst>
          </p:cNvPr>
          <p:cNvSpPr txBox="1"/>
          <p:nvPr/>
        </p:nvSpPr>
        <p:spPr>
          <a:xfrm>
            <a:off x="15936416" y="3185592"/>
            <a:ext cx="6840760" cy="2398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3200" dirty="0" err="1"/>
              <a:t>Binlog</a:t>
            </a:r>
            <a:r>
              <a:rPr kumimoji="1" lang="en-US" altLang="zh-CN" sz="3200" dirty="0"/>
              <a:t>:</a:t>
            </a:r>
          </a:p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" altLang="zh-CN" sz="3200" b="0" dirty="0"/>
              <a:t>STATEMENT format</a:t>
            </a:r>
          </a:p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" altLang="zh-CN" sz="3200" b="0" dirty="0"/>
              <a:t>ROW format</a:t>
            </a:r>
          </a:p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" altLang="zh-CN" sz="3200" b="0" dirty="0"/>
              <a:t>MIXED</a:t>
            </a:r>
            <a:endParaRPr kumimoji="1" lang="zh-CN" altLang="en-US" sz="32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DD6EB0B-97BD-8444-8E31-ED77D0FB5E43}"/>
              </a:ext>
            </a:extLst>
          </p:cNvPr>
          <p:cNvSpPr txBox="1"/>
          <p:nvPr/>
        </p:nvSpPr>
        <p:spPr>
          <a:xfrm>
            <a:off x="1246784" y="2739187"/>
            <a:ext cx="5131520" cy="892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4000" b="0" dirty="0"/>
              <a:t>MySQL</a:t>
            </a:r>
            <a:r>
              <a:rPr kumimoji="1" lang="zh-CN" altLang="en-US" sz="4000" b="0" dirty="0"/>
              <a:t>主从架构：</a:t>
            </a:r>
          </a:p>
        </p:txBody>
      </p:sp>
    </p:spTree>
    <p:extLst>
      <p:ext uri="{BB962C8B-B14F-4D97-AF65-F5344CB8AC3E}">
        <p14:creationId xmlns:p14="http://schemas.microsoft.com/office/powerpoint/2010/main" val="152531489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4953279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从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MySQL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到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NewSQL</a:t>
            </a:r>
            <a:endParaRPr lang="zh-CN" altLang="en-US" sz="5000" dirty="0">
              <a:solidFill>
                <a:srgbClr val="5E5E5E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712A9A02-D771-EA42-9435-FD41AF3837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0876" y="3473624"/>
            <a:ext cx="14693670" cy="763287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0BC2DDB-8948-CD45-9E86-9485A69FD21B}"/>
              </a:ext>
            </a:extLst>
          </p:cNvPr>
          <p:cNvSpPr txBox="1"/>
          <p:nvPr/>
        </p:nvSpPr>
        <p:spPr>
          <a:xfrm>
            <a:off x="871776" y="5559669"/>
            <a:ext cx="3240360" cy="758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4000" dirty="0" err="1"/>
              <a:t>ByteNDB</a:t>
            </a:r>
            <a:endParaRPr kumimoji="1" lang="zh-CN" altLang="en-US" sz="40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C33E39-BD19-F74A-A498-8F88CC8B56EB}"/>
              </a:ext>
            </a:extLst>
          </p:cNvPr>
          <p:cNvSpPr txBox="1"/>
          <p:nvPr/>
        </p:nvSpPr>
        <p:spPr>
          <a:xfrm>
            <a:off x="871776" y="3225299"/>
            <a:ext cx="7287776" cy="1212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" altLang="zh-CN" sz="3200" b="0" dirty="0"/>
              <a:t>NewSQL</a:t>
            </a:r>
            <a:r>
              <a:rPr kumimoji="1" lang="zh-CN" altLang="en-US" sz="3200" b="0" dirty="0"/>
              <a:t>支持</a:t>
            </a:r>
            <a:r>
              <a:rPr kumimoji="1" lang="en" altLang="zh-CN" sz="3200" b="0" dirty="0"/>
              <a:t>NoSQL</a:t>
            </a:r>
            <a:r>
              <a:rPr kumimoji="1" lang="zh-CN" altLang="en-US" sz="3200" b="0" dirty="0"/>
              <a:t>的在线可扩展性，以</a:t>
            </a:r>
            <a:r>
              <a:rPr kumimoji="1" lang="en" altLang="zh-CN" sz="3200" b="0" dirty="0"/>
              <a:t>SQL</a:t>
            </a:r>
            <a:r>
              <a:rPr kumimoji="1" lang="zh-CN" altLang="en-US" sz="3200" b="0" dirty="0"/>
              <a:t>为主要接口的关系数据模型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A7A8FEB-0C6A-6F49-88FF-EBECB652929C}"/>
              </a:ext>
            </a:extLst>
          </p:cNvPr>
          <p:cNvSpPr txBox="1"/>
          <p:nvPr/>
        </p:nvSpPr>
        <p:spPr>
          <a:xfrm>
            <a:off x="1101785" y="6606336"/>
            <a:ext cx="8609091" cy="5644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高扩展</a:t>
            </a:r>
            <a:r>
              <a:rPr kumimoji="1" lang="zh-CN" altLang="en-US" sz="3200" b="0" dirty="0"/>
              <a:t>，计算存储分离</a:t>
            </a:r>
            <a:endParaRPr kumimoji="1" lang="en-US" altLang="zh-CN" sz="3200" b="0" dirty="0"/>
          </a:p>
          <a:p>
            <a:pPr marL="745200" lvl="1" indent="-457200" algn="l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sz="2800" b="0" dirty="0"/>
              <a:t>计算侧，最多可达</a:t>
            </a:r>
            <a:r>
              <a:rPr kumimoji="1" lang="en-US" altLang="zh-CN" sz="2800" b="0" dirty="0"/>
              <a:t>15</a:t>
            </a:r>
            <a:r>
              <a:rPr kumimoji="1" lang="zh-CN" altLang="en-US" sz="2800" b="0" dirty="0"/>
              <a:t>个只读副本，可以支持上百万</a:t>
            </a:r>
            <a:r>
              <a:rPr kumimoji="1" lang="en-US" altLang="zh-CN" sz="2800" b="0" dirty="0"/>
              <a:t>QPS</a:t>
            </a:r>
          </a:p>
          <a:p>
            <a:pPr marL="745200" lvl="1" indent="-457200" algn="l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sz="2800" b="0" dirty="0"/>
              <a:t>存储侧，容量可达</a:t>
            </a:r>
            <a:r>
              <a:rPr kumimoji="1" lang="en-US" altLang="zh-CN" sz="2800" b="0" dirty="0"/>
              <a:t>128TB</a:t>
            </a:r>
            <a:r>
              <a:rPr kumimoji="1" lang="zh-CN" altLang="en-US" sz="2800" b="0" dirty="0"/>
              <a:t>（理论上可以支持无限容量），容量自动扩展</a:t>
            </a:r>
            <a:endParaRPr kumimoji="1" lang="en-US" altLang="zh-CN" sz="2800" b="0" dirty="0"/>
          </a:p>
          <a:p>
            <a:pPr marL="4572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高可用</a:t>
            </a:r>
            <a:r>
              <a:rPr kumimoji="1" lang="zh-CN" altLang="en-US" sz="3200" b="0" dirty="0"/>
              <a:t>，提供</a:t>
            </a:r>
            <a:r>
              <a:rPr kumimoji="1" lang="en-US" altLang="zh-CN" sz="3200" b="0" dirty="0"/>
              <a:t>99.99%</a:t>
            </a:r>
            <a:r>
              <a:rPr kumimoji="1" lang="zh-CN" altLang="en-US" sz="3200" b="0" dirty="0"/>
              <a:t>的可用性，支持跨</a:t>
            </a:r>
            <a:r>
              <a:rPr kumimoji="1" lang="en-US" altLang="zh-CN" sz="3200" b="0" dirty="0"/>
              <a:t>AZ</a:t>
            </a:r>
            <a:r>
              <a:rPr kumimoji="1" lang="zh-CN" altLang="en-US" sz="3200" b="0" dirty="0"/>
              <a:t>（</a:t>
            </a:r>
            <a:r>
              <a:rPr kumimoji="1" lang="en-US" altLang="zh-CN" sz="3200" b="0" dirty="0"/>
              <a:t>DC</a:t>
            </a:r>
            <a:r>
              <a:rPr kumimoji="1" lang="zh-CN" altLang="en-US" sz="3200" b="0" dirty="0"/>
              <a:t>）容灾</a:t>
            </a:r>
            <a:endParaRPr kumimoji="1" lang="en-US" altLang="zh-CN" sz="3200" b="0" dirty="0"/>
          </a:p>
          <a:p>
            <a:pPr marL="4572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高性能</a:t>
            </a:r>
            <a:r>
              <a:rPr kumimoji="1" lang="zh-CN" altLang="en-US" sz="3200" b="0" dirty="0"/>
              <a:t>，性能可以达到</a:t>
            </a:r>
            <a:r>
              <a:rPr kumimoji="1" lang="en-US" altLang="zh-CN" sz="3200" b="0" dirty="0"/>
              <a:t>MySQL</a:t>
            </a:r>
            <a:r>
              <a:rPr kumimoji="1" lang="zh-CN" altLang="en-US" sz="3200" b="0" dirty="0"/>
              <a:t>的</a:t>
            </a:r>
            <a:r>
              <a:rPr kumimoji="1" lang="en-US" altLang="zh-CN" sz="3200" b="0" dirty="0"/>
              <a:t>5</a:t>
            </a:r>
            <a:r>
              <a:rPr kumimoji="1" lang="zh-CN" altLang="en-US" sz="3200" b="0" dirty="0"/>
              <a:t>倍</a:t>
            </a:r>
            <a:endParaRPr kumimoji="1" lang="en-US" altLang="zh-CN" sz="3200" b="0" dirty="0"/>
          </a:p>
          <a:p>
            <a:pPr marL="457200" lvl="1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低成本</a:t>
            </a:r>
            <a:r>
              <a:rPr kumimoji="1" lang="zh-CN" altLang="en-US" sz="3200" b="0" dirty="0"/>
              <a:t>，得益于计算存储分离，扩展数据库实例，存储副本并不增加</a:t>
            </a:r>
            <a:endParaRPr kumimoji="1" lang="en-US" altLang="zh-CN" sz="3200" b="0" dirty="0"/>
          </a:p>
        </p:txBody>
      </p:sp>
    </p:spTree>
    <p:extLst>
      <p:ext uri="{BB962C8B-B14F-4D97-AF65-F5344CB8AC3E}">
        <p14:creationId xmlns:p14="http://schemas.microsoft.com/office/powerpoint/2010/main" val="132403228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4953279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从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MySQL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到</a:t>
            </a:r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NewSQL</a:t>
            </a:r>
            <a:endParaRPr lang="zh-CN" altLang="en-US" sz="5000" dirty="0">
              <a:solidFill>
                <a:srgbClr val="5E5E5E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CC61A8E-4ABC-7A4F-9187-5838583034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1206" y="4409728"/>
            <a:ext cx="11683935" cy="658456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4D3D3A8-3BF3-5C4D-BA1B-79BF3D6D17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270" y="3257600"/>
            <a:ext cx="10990060" cy="986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6381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3969035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存储组件对比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61D33E7C-06C8-984E-AFBC-AB49D0E7E5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312389"/>
              </p:ext>
            </p:extLst>
          </p:nvPr>
        </p:nvGraphicFramePr>
        <p:xfrm>
          <a:off x="4063206" y="3452912"/>
          <a:ext cx="16256000" cy="405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8274">
                  <a:extLst>
                    <a:ext uri="{9D8B030D-6E8A-4147-A177-3AD203B41FA5}">
                      <a16:colId xmlns:a16="http://schemas.microsoft.com/office/drawing/2014/main" val="699694731"/>
                    </a:ext>
                  </a:extLst>
                </a:gridCol>
                <a:gridCol w="3456384">
                  <a:extLst>
                    <a:ext uri="{9D8B030D-6E8A-4147-A177-3AD203B41FA5}">
                      <a16:colId xmlns:a16="http://schemas.microsoft.com/office/drawing/2014/main" val="2425800731"/>
                    </a:ext>
                  </a:extLst>
                </a:gridCol>
                <a:gridCol w="3240360">
                  <a:extLst>
                    <a:ext uri="{9D8B030D-6E8A-4147-A177-3AD203B41FA5}">
                      <a16:colId xmlns:a16="http://schemas.microsoft.com/office/drawing/2014/main" val="2019126682"/>
                    </a:ext>
                  </a:extLst>
                </a:gridCol>
                <a:gridCol w="6110982">
                  <a:extLst>
                    <a:ext uri="{9D8B030D-6E8A-4147-A177-3AD203B41FA5}">
                      <a16:colId xmlns:a16="http://schemas.microsoft.com/office/drawing/2014/main" val="23491473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我司存储组件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7654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RDS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MySQL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B+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tree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199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err="1"/>
                        <a:t>ByteNDB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NewSQL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/>
                        <a:t>B+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tree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0748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err="1"/>
                        <a:t>ByteDocs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MongoDB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/>
                        <a:t>B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tree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25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err="1"/>
                        <a:t>ByteKV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LSM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tree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KV</a:t>
                      </a:r>
                      <a:r>
                        <a:rPr lang="zh-CN" altLang="en-US" sz="2800" dirty="0"/>
                        <a:t>模型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437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err="1"/>
                        <a:t>ByteSQL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LSM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tree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基于</a:t>
                      </a:r>
                      <a:r>
                        <a:rPr lang="en-US" altLang="zh-CN" sz="2800" dirty="0" err="1"/>
                        <a:t>ByteKV</a:t>
                      </a:r>
                      <a:r>
                        <a:rPr lang="zh-CN" altLang="en-US" sz="2800" dirty="0"/>
                        <a:t>实现，</a:t>
                      </a:r>
                      <a:r>
                        <a:rPr lang="en-US" altLang="zh-CN" sz="2800" dirty="0"/>
                        <a:t>OLTP</a:t>
                      </a:r>
                      <a:r>
                        <a:rPr lang="zh-CN" altLang="en-US" sz="2800" dirty="0"/>
                        <a:t>，关系型</a:t>
                      </a:r>
                      <a:r>
                        <a:rPr lang="en-US" altLang="zh-CN" sz="2800" dirty="0"/>
                        <a:t>Schema</a:t>
                      </a:r>
                      <a:r>
                        <a:rPr lang="zh-CN" altLang="en-US" sz="2800" dirty="0"/>
                        <a:t>，不支持</a:t>
                      </a:r>
                      <a:r>
                        <a:rPr lang="en-US" altLang="zh-CN" sz="2800" dirty="0"/>
                        <a:t>join</a:t>
                      </a:r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2883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err="1"/>
                        <a:t>ByteTable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HBase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/>
                        <a:t>LSM</a:t>
                      </a:r>
                      <a:r>
                        <a:rPr lang="zh-CN" altLang="en-US" sz="2800" dirty="0"/>
                        <a:t> </a:t>
                      </a:r>
                      <a:r>
                        <a:rPr lang="en-US" altLang="zh-CN" sz="2800" dirty="0"/>
                        <a:t>tree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73726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461A4876-997F-9B44-864A-B008312217B8}"/>
              </a:ext>
            </a:extLst>
          </p:cNvPr>
          <p:cNvSpPr txBox="1"/>
          <p:nvPr/>
        </p:nvSpPr>
        <p:spPr>
          <a:xfrm>
            <a:off x="4415136" y="8625294"/>
            <a:ext cx="2664296" cy="1475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b="0" dirty="0">
                <a:solidFill>
                  <a:schemeClr val="tx1"/>
                </a:solidFill>
                <a:cs typeface="+mn-cs"/>
              </a:rPr>
              <a:t>B+</a:t>
            </a:r>
            <a:r>
              <a:rPr kumimoji="1" lang="zh-CN" altLang="en-US" sz="3200" b="0" dirty="0">
                <a:solidFill>
                  <a:schemeClr val="tx1"/>
                </a:solidFill>
                <a:cs typeface="+mn-cs"/>
              </a:rPr>
              <a:t> </a:t>
            </a:r>
            <a:r>
              <a:rPr kumimoji="1" lang="en-US" altLang="zh-CN" sz="3200" b="0" dirty="0">
                <a:solidFill>
                  <a:schemeClr val="tx1"/>
                </a:solidFill>
                <a:cs typeface="+mn-cs"/>
              </a:rPr>
              <a:t>tree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b="0" dirty="0">
                <a:solidFill>
                  <a:schemeClr val="tx1"/>
                </a:solidFill>
                <a:cs typeface="+mn-cs"/>
              </a:rPr>
              <a:t>LSM</a:t>
            </a:r>
            <a:r>
              <a:rPr kumimoji="1" lang="zh-CN" altLang="en-US" sz="3200" b="0" dirty="0">
                <a:solidFill>
                  <a:schemeClr val="tx1"/>
                </a:solidFill>
                <a:cs typeface="+mn-cs"/>
              </a:rPr>
              <a:t> </a:t>
            </a:r>
            <a:r>
              <a:rPr kumimoji="1" lang="en-US" altLang="zh-CN" sz="3200" b="0" dirty="0">
                <a:solidFill>
                  <a:schemeClr val="tx1"/>
                </a:solidFill>
                <a:cs typeface="+mn-cs"/>
              </a:rPr>
              <a:t>tree</a:t>
            </a:r>
            <a:endParaRPr kumimoji="1" lang="zh-CN" altLang="en-US" sz="3200" b="0" dirty="0">
              <a:solidFill>
                <a:schemeClr val="tx1"/>
              </a:solidFill>
              <a:ea typeface="SimHei" panose="02010609060101010101" pitchFamily="49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BA93625-CC77-4B44-9614-346BB1D42E12}"/>
              </a:ext>
            </a:extLst>
          </p:cNvPr>
          <p:cNvSpPr txBox="1"/>
          <p:nvPr/>
        </p:nvSpPr>
        <p:spPr>
          <a:xfrm>
            <a:off x="7511480" y="8625294"/>
            <a:ext cx="4392488" cy="147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3200" b="0" dirty="0">
                <a:solidFill>
                  <a:schemeClr val="tx1"/>
                </a:solidFill>
              </a:rPr>
              <a:t>读性能更好</a:t>
            </a:r>
            <a:endParaRPr kumimoji="1" lang="en-US" altLang="zh-CN" sz="3200" b="0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3200" b="0" dirty="0">
                <a:solidFill>
                  <a:schemeClr val="tx1"/>
                </a:solidFill>
              </a:rPr>
              <a:t>写性能更好</a:t>
            </a:r>
            <a:endParaRPr kumimoji="1" lang="zh-CN" altLang="en-US" sz="3200" b="0" dirty="0">
              <a:solidFill>
                <a:schemeClr val="tx1"/>
              </a:solidFill>
              <a:ea typeface="SimHei" panose="02010609060101010101" pitchFamily="49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B478C03-688D-EE43-8F8F-EDDA4AC5EAF4}"/>
              </a:ext>
            </a:extLst>
          </p:cNvPr>
          <p:cNvSpPr txBox="1"/>
          <p:nvPr/>
        </p:nvSpPr>
        <p:spPr>
          <a:xfrm>
            <a:off x="4631160" y="10602416"/>
            <a:ext cx="14329592" cy="1471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3200" b="0" dirty="0">
                <a:solidFill>
                  <a:schemeClr val="tx1"/>
                </a:solidFill>
              </a:rPr>
              <a:t>为什么近年诞生的存储方案更多的会选择使用</a:t>
            </a:r>
            <a:r>
              <a:rPr kumimoji="1" lang="en-US" altLang="zh-CN" sz="3200" b="0" dirty="0">
                <a:solidFill>
                  <a:schemeClr val="tx1"/>
                </a:solidFill>
              </a:rPr>
              <a:t>LSM</a:t>
            </a:r>
            <a:r>
              <a:rPr kumimoji="1" lang="zh-CN" altLang="en-US" sz="3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3200" b="0" dirty="0">
                <a:solidFill>
                  <a:schemeClr val="tx1"/>
                </a:solidFill>
              </a:rPr>
              <a:t>tree</a:t>
            </a:r>
            <a:r>
              <a:rPr kumimoji="1" lang="zh-CN" altLang="en-US" sz="3200" b="0" dirty="0">
                <a:solidFill>
                  <a:schemeClr val="tx1"/>
                </a:solidFill>
              </a:rPr>
              <a:t>？</a:t>
            </a:r>
            <a:endParaRPr kumimoji="1" lang="en-US" altLang="zh-CN" sz="3200" b="0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3200" b="0" dirty="0">
                <a:solidFill>
                  <a:schemeClr val="tx1"/>
                </a:solidFill>
              </a:rPr>
              <a:t>在一个系统中，相比于写性能，读性能往往更容易提升（如使用</a:t>
            </a:r>
            <a:r>
              <a:rPr kumimoji="1" lang="en-US" altLang="zh-CN" sz="3200" b="0" dirty="0">
                <a:solidFill>
                  <a:schemeClr val="tx1"/>
                </a:solidFill>
              </a:rPr>
              <a:t>cache</a:t>
            </a:r>
            <a:r>
              <a:rPr kumimoji="1" lang="zh-CN" altLang="en-US" sz="3200" b="0" dirty="0">
                <a:solidFill>
                  <a:schemeClr val="tx1"/>
                </a:solidFill>
              </a:rPr>
              <a:t>）</a:t>
            </a:r>
            <a:endParaRPr kumimoji="1" lang="zh-CN" altLang="en-US" sz="3200" b="0" dirty="0">
              <a:solidFill>
                <a:schemeClr val="tx1"/>
              </a:solidFill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941041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2680221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参考资料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DC0985-CB13-A148-82C9-483F983D1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742" y="3329608"/>
            <a:ext cx="4752528" cy="5616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E6427E6-FFBD-6C4D-AC35-46135F57F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487" y="3329608"/>
            <a:ext cx="4268635" cy="5616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5FE2C27-3E1E-AB4E-9A47-53D87A074120}"/>
              </a:ext>
            </a:extLst>
          </p:cNvPr>
          <p:cNvSpPr txBox="1"/>
          <p:nvPr/>
        </p:nvSpPr>
        <p:spPr>
          <a:xfrm>
            <a:off x="14424248" y="3689648"/>
            <a:ext cx="7905938" cy="3466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b="0" dirty="0">
                <a:hlinkClick r:id="rId6"/>
              </a:rPr>
              <a:t>The</a:t>
            </a:r>
            <a:r>
              <a:rPr kumimoji="1" lang="zh-CN" altLang="en-US" b="0" dirty="0">
                <a:hlinkClick r:id="rId6"/>
              </a:rPr>
              <a:t> </a:t>
            </a:r>
            <a:r>
              <a:rPr kumimoji="1" lang="en-US" altLang="zh-CN" b="0" dirty="0">
                <a:hlinkClick r:id="rId6"/>
              </a:rPr>
              <a:t>InnoDB</a:t>
            </a:r>
            <a:r>
              <a:rPr kumimoji="1" lang="zh-CN" altLang="en-US" b="0" dirty="0">
                <a:hlinkClick r:id="rId6"/>
              </a:rPr>
              <a:t> </a:t>
            </a:r>
            <a:r>
              <a:rPr kumimoji="1" lang="en-US" altLang="zh-CN" b="0" dirty="0">
                <a:hlinkClick r:id="rId6"/>
              </a:rPr>
              <a:t>Storage</a:t>
            </a:r>
            <a:r>
              <a:rPr kumimoji="1" lang="zh-CN" altLang="en-US" b="0" dirty="0">
                <a:hlinkClick r:id="rId6"/>
              </a:rPr>
              <a:t> </a:t>
            </a:r>
            <a:r>
              <a:rPr kumimoji="1" lang="en-US" altLang="zh-CN" b="0" dirty="0">
                <a:hlinkClick r:id="rId6"/>
              </a:rPr>
              <a:t>Engine</a:t>
            </a:r>
            <a:endParaRPr kumimoji="1" lang="en-US" altLang="zh-CN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b="0" dirty="0">
                <a:hlinkClick r:id="rId7"/>
              </a:rPr>
              <a:t>存储系统对比</a:t>
            </a:r>
            <a:endParaRPr kumimoji="1" lang="en-US" altLang="zh-CN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b="0" dirty="0">
                <a:hlinkClick r:id="rId8"/>
              </a:rPr>
              <a:t>ByteNDB</a:t>
            </a:r>
            <a:r>
              <a:rPr kumimoji="1" lang="zh-CN" altLang="en-US" b="0" dirty="0">
                <a:hlinkClick r:id="rId8"/>
              </a:rPr>
              <a:t>设计</a:t>
            </a:r>
            <a:endParaRPr kumimoji="1" lang="en-US" altLang="zh-CN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b="0" dirty="0">
                <a:solidFill>
                  <a:srgbClr val="0A00FF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B-Tree vs Log-Structured Merge-Tree</a:t>
            </a:r>
            <a:endParaRPr lang="en" altLang="zh-CN" b="0" dirty="0">
              <a:solidFill>
                <a:srgbClr val="0A00FF"/>
              </a:solidFill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b="0" dirty="0" err="1">
                <a:hlinkClick r:id="rId10"/>
              </a:rPr>
              <a:t>Leveldb</a:t>
            </a:r>
            <a:r>
              <a:rPr kumimoji="1" lang="en-US" altLang="zh-CN" b="0" dirty="0">
                <a:hlinkClick r:id="rId10"/>
              </a:rPr>
              <a:t>-handbook</a:t>
            </a:r>
            <a:endParaRPr kumimoji="1"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97743922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1">
            <a:extLst>
              <a:ext uri="{FF2B5EF4-FFF2-40B4-BE49-F238E27FC236}">
                <a16:creationId xmlns:a16="http://schemas.microsoft.com/office/drawing/2014/main" id="{14409585-9F79-2D41-8981-4FC79AEE4D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146" name="Text Box 2">
            <a:extLst>
              <a:ext uri="{FF2B5EF4-FFF2-40B4-BE49-F238E27FC236}">
                <a16:creationId xmlns:a16="http://schemas.microsoft.com/office/drawing/2014/main" id="{CA9DF713-4739-BA46-9EDC-120921DE08F7}"/>
              </a:ext>
            </a:extLst>
          </p:cNvPr>
          <p:cNvSpPr txBox="1">
            <a:spLocks/>
          </p:cNvSpPr>
          <p:nvPr/>
        </p:nvSpPr>
        <p:spPr bwMode="auto">
          <a:xfrm>
            <a:off x="3884613" y="6081713"/>
            <a:ext cx="5454650" cy="1550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zh-CN" altLang="zh-CN" sz="9500">
                <a:solidFill>
                  <a:srgbClr val="FFFFFF"/>
                </a:solidFill>
              </a:rPr>
              <a:t>THANKS.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">
            <a:extLst>
              <a:ext uri="{FF2B5EF4-FFF2-40B4-BE49-F238E27FC236}">
                <a16:creationId xmlns:a16="http://schemas.microsoft.com/office/drawing/2014/main" id="{EB95E5BF-7111-F746-9F7F-9FCCEDF3F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337271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持久化存储</a:t>
            </a:r>
            <a:endParaRPr lang="zh-CN" altLang="zh-CN" sz="5000" dirty="0">
              <a:solidFill>
                <a:srgbClr val="5E5E5E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9BC201B-5642-8347-AEF5-85F982795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808" y="3678405"/>
            <a:ext cx="18795072" cy="317319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859465B-F753-004A-BAE6-8ED8A558272B}"/>
              </a:ext>
            </a:extLst>
          </p:cNvPr>
          <p:cNvSpPr txBox="1"/>
          <p:nvPr/>
        </p:nvSpPr>
        <p:spPr>
          <a:xfrm>
            <a:off x="3208496" y="9674391"/>
            <a:ext cx="2748009" cy="182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4000" b="0" dirty="0">
                <a:cs typeface="+mn-cs"/>
              </a:rPr>
              <a:t>B+</a:t>
            </a:r>
            <a:r>
              <a:rPr kumimoji="1" lang="zh-CN" altLang="en-US" sz="4000" b="0" dirty="0">
                <a:cs typeface="+mn-cs"/>
              </a:rPr>
              <a:t> </a:t>
            </a:r>
            <a:r>
              <a:rPr kumimoji="1" lang="en-US" altLang="zh-CN" sz="4000" b="0" dirty="0">
                <a:cs typeface="+mn-cs"/>
              </a:rPr>
              <a:t>tree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4000" b="0" dirty="0">
                <a:solidFill>
                  <a:schemeClr val="bg2">
                    <a:lumMod val="75000"/>
                  </a:schemeClr>
                </a:solidFill>
                <a:cs typeface="+mn-cs"/>
              </a:rPr>
              <a:t>LSM</a:t>
            </a:r>
            <a:r>
              <a:rPr kumimoji="1" lang="zh-CN" altLang="en-US" sz="4000" b="0" dirty="0">
                <a:solidFill>
                  <a:schemeClr val="bg2">
                    <a:lumMod val="75000"/>
                  </a:schemeClr>
                </a:solidFill>
                <a:cs typeface="+mn-cs"/>
              </a:rPr>
              <a:t> </a:t>
            </a:r>
            <a:r>
              <a:rPr kumimoji="1" lang="en-US" altLang="zh-CN" sz="4000" b="0" dirty="0">
                <a:solidFill>
                  <a:schemeClr val="bg2">
                    <a:lumMod val="75000"/>
                  </a:schemeClr>
                </a:solidFill>
                <a:cs typeface="+mn-cs"/>
              </a:rPr>
              <a:t>tree</a:t>
            </a:r>
            <a:endParaRPr kumimoji="1" lang="zh-CN" altLang="en-US" sz="4000" b="0" dirty="0">
              <a:solidFill>
                <a:schemeClr val="bg2">
                  <a:lumMod val="75000"/>
                </a:schemeClr>
              </a:solidFill>
              <a:ea typeface="SimHei" panose="02010609060101010101" pitchFamily="49" charset="-122"/>
              <a:cs typeface="+mn-cs"/>
            </a:endParaRPr>
          </a:p>
        </p:txBody>
      </p:sp>
      <p:sp>
        <p:nvSpPr>
          <p:cNvPr id="4" name="圆角矩形标注 3">
            <a:extLst>
              <a:ext uri="{FF2B5EF4-FFF2-40B4-BE49-F238E27FC236}">
                <a16:creationId xmlns:a16="http://schemas.microsoft.com/office/drawing/2014/main" id="{3A0ADE72-FF1F-C34B-A8FF-75894811F74D}"/>
              </a:ext>
            </a:extLst>
          </p:cNvPr>
          <p:cNvSpPr/>
          <p:nvPr/>
        </p:nvSpPr>
        <p:spPr bwMode="auto">
          <a:xfrm>
            <a:off x="17876238" y="7807408"/>
            <a:ext cx="4608512" cy="1842651"/>
          </a:xfrm>
          <a:prstGeom prst="wedgeRoundRectCallout">
            <a:avLst>
              <a:gd name="adj1" fmla="val -28413"/>
              <a:gd name="adj2" fmla="val -6884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889A1C1-18CA-8D48-8324-2B62726AE4D0}"/>
              </a:ext>
            </a:extLst>
          </p:cNvPr>
          <p:cNvGrpSpPr/>
          <p:nvPr/>
        </p:nvGrpSpPr>
        <p:grpSpPr>
          <a:xfrm>
            <a:off x="18384688" y="7916465"/>
            <a:ext cx="3591612" cy="1438526"/>
            <a:chOff x="18825524" y="6641976"/>
            <a:chExt cx="3591612" cy="1438526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AE23B93-6EF4-3F49-A07A-78EFB096DACA}"/>
                </a:ext>
              </a:extLst>
            </p:cNvPr>
            <p:cNvSpPr txBox="1"/>
            <p:nvPr/>
          </p:nvSpPr>
          <p:spPr>
            <a:xfrm>
              <a:off x="18825525" y="7347801"/>
              <a:ext cx="3591611" cy="732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kumimoji="1" lang="zh-CN" altLang="en-US" sz="3200" b="0" dirty="0">
                  <a:solidFill>
                    <a:schemeClr val="tx1"/>
                  </a:solidFill>
                </a:rPr>
                <a:t>顺序读 </a:t>
              </a:r>
              <a:r>
                <a:rPr kumimoji="1" lang="en-US" altLang="zh-CN" sz="3200" b="0" dirty="0">
                  <a:solidFill>
                    <a:srgbClr val="FF0000"/>
                  </a:solidFill>
                </a:rPr>
                <a:t>VS</a:t>
              </a:r>
              <a:r>
                <a:rPr kumimoji="1" lang="zh-CN" altLang="en-US" sz="3200" b="0" dirty="0">
                  <a:solidFill>
                    <a:schemeClr val="tx1"/>
                  </a:solidFill>
                </a:rPr>
                <a:t> 随机读</a:t>
              </a:r>
              <a:endParaRPr kumimoji="1" lang="zh-CN" altLang="en-US" sz="3200" b="0" dirty="0">
                <a:ea typeface="SimHei" panose="02010609060101010101" pitchFamily="49" charset="-122"/>
                <a:cs typeface="+mn-cs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73C83A8-37A7-6742-A196-7D5906A4CE94}"/>
                </a:ext>
              </a:extLst>
            </p:cNvPr>
            <p:cNvSpPr txBox="1"/>
            <p:nvPr/>
          </p:nvSpPr>
          <p:spPr>
            <a:xfrm>
              <a:off x="18825524" y="6641976"/>
              <a:ext cx="3591612" cy="732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kumimoji="1" lang="zh-CN" altLang="en-US" sz="3200" b="0" dirty="0">
                  <a:solidFill>
                    <a:schemeClr val="tx1"/>
                  </a:solidFill>
                </a:rPr>
                <a:t>顺序写 </a:t>
              </a:r>
              <a:r>
                <a:rPr kumimoji="1" lang="en-US" altLang="zh-CN" sz="3200" b="0" dirty="0">
                  <a:solidFill>
                    <a:srgbClr val="FF0000"/>
                  </a:solidFill>
                </a:rPr>
                <a:t>VS</a:t>
              </a:r>
              <a:r>
                <a:rPr kumimoji="1" lang="zh-CN" altLang="en-US" sz="3200" b="0" dirty="0">
                  <a:solidFill>
                    <a:schemeClr val="tx1"/>
                  </a:solidFill>
                </a:rPr>
                <a:t> 随机写</a:t>
              </a:r>
              <a:endParaRPr kumimoji="1" lang="zh-CN" altLang="en-US" sz="3200" b="0" dirty="0">
                <a:ea typeface="SimHei" panose="02010609060101010101" pitchFamily="49" charset="-122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63BFBBC5-205D-7345-AB2F-7DA0120BE936}"/>
              </a:ext>
            </a:extLst>
          </p:cNvPr>
          <p:cNvSpPr txBox="1"/>
          <p:nvPr/>
        </p:nvSpPr>
        <p:spPr>
          <a:xfrm>
            <a:off x="8687415" y="9674391"/>
            <a:ext cx="4800729" cy="1820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4000" b="0" dirty="0">
                <a:solidFill>
                  <a:schemeClr val="tx1"/>
                </a:solidFill>
              </a:rPr>
              <a:t>MySQL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4000" b="0" dirty="0" err="1">
                <a:solidFill>
                  <a:schemeClr val="tx1"/>
                </a:solidFill>
              </a:rPr>
              <a:t>LevelDB</a:t>
            </a:r>
            <a:endParaRPr kumimoji="1" lang="zh-CN" altLang="en-US" sz="4000" b="0" dirty="0">
              <a:solidFill>
                <a:schemeClr val="tx1"/>
              </a:solidFill>
              <a:ea typeface="SimHei" panose="02010609060101010101" pitchFamily="49" charset="-122"/>
            </a:endParaRPr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C746E915-6DCE-E34F-957C-0A52096A167C}"/>
              </a:ext>
            </a:extLst>
          </p:cNvPr>
          <p:cNvSpPr/>
          <p:nvPr/>
        </p:nvSpPr>
        <p:spPr bwMode="auto">
          <a:xfrm>
            <a:off x="6719392" y="10037595"/>
            <a:ext cx="936104" cy="576064"/>
          </a:xfrm>
          <a:prstGeom prst="rightArrow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15" name="右箭头 14">
            <a:extLst>
              <a:ext uri="{FF2B5EF4-FFF2-40B4-BE49-F238E27FC236}">
                <a16:creationId xmlns:a16="http://schemas.microsoft.com/office/drawing/2014/main" id="{3122045D-E0E0-D743-89B9-9086477AAA36}"/>
              </a:ext>
            </a:extLst>
          </p:cNvPr>
          <p:cNvSpPr/>
          <p:nvPr/>
        </p:nvSpPr>
        <p:spPr bwMode="auto">
          <a:xfrm>
            <a:off x="6719392" y="10893049"/>
            <a:ext cx="936104" cy="576064"/>
          </a:xfrm>
          <a:prstGeom prst="rightArrow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9042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  <p:bldP spid="8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236923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Outline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3A8DEE8-8637-6A4D-B81E-58C4B31B86BE}"/>
              </a:ext>
            </a:extLst>
          </p:cNvPr>
          <p:cNvSpPr txBox="1"/>
          <p:nvPr/>
        </p:nvSpPr>
        <p:spPr>
          <a:xfrm>
            <a:off x="4487144" y="4625752"/>
            <a:ext cx="9793088" cy="2980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4400" b="0" dirty="0"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B+</a:t>
            </a:r>
            <a:r>
              <a:rPr kumimoji="1" lang="zh-CN" altLang="en-US" sz="4400" b="0" dirty="0"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树在</a:t>
            </a:r>
            <a:r>
              <a:rPr kumimoji="1" lang="en-US" altLang="zh-CN" sz="4400" b="0" dirty="0" err="1"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InnoDB</a:t>
            </a:r>
            <a:r>
              <a:rPr kumimoji="1" lang="zh-CN" altLang="en-US" sz="4400" b="0" dirty="0"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中的应用</a:t>
            </a:r>
            <a:endParaRPr kumimoji="1" lang="en-US" altLang="zh-CN" sz="4400" b="0" dirty="0">
              <a:latin typeface="SimHei" panose="02010609060101010101" pitchFamily="49" charset="-122"/>
              <a:ea typeface="SimHei" panose="02010609060101010101" pitchFamily="49" charset="-122"/>
              <a:cs typeface="+mn-cs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400" b="0" dirty="0"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从</a:t>
            </a:r>
            <a:r>
              <a:rPr kumimoji="1" lang="en-US" altLang="zh-CN" sz="4400" b="0" dirty="0"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MySQL</a:t>
            </a:r>
            <a:r>
              <a:rPr kumimoji="1" lang="zh-CN" altLang="en-US" sz="4400" b="0" dirty="0"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到</a:t>
            </a:r>
            <a:r>
              <a:rPr kumimoji="1" lang="en-US" altLang="zh-CN" sz="4400" b="0" dirty="0"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NewSQL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400" b="0" dirty="0">
                <a:latin typeface="SimHei" panose="02010609060101010101" pitchFamily="49" charset="-122"/>
                <a:ea typeface="SimHei" panose="02010609060101010101" pitchFamily="49" charset="-122"/>
                <a:cs typeface="+mn-cs"/>
              </a:rPr>
              <a:t>存储组件对比</a:t>
            </a:r>
          </a:p>
        </p:txBody>
      </p:sp>
    </p:spTree>
    <p:extLst>
      <p:ext uri="{BB962C8B-B14F-4D97-AF65-F5344CB8AC3E}">
        <p14:creationId xmlns:p14="http://schemas.microsoft.com/office/powerpoint/2010/main" val="196384249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655948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B+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树在</a:t>
            </a:r>
            <a:r>
              <a:rPr lang="en-US" altLang="zh-CN" sz="5000" dirty="0" err="1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InnoDB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中的应用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75ECF8C-65B3-FB4A-B226-44BF994114EF}"/>
              </a:ext>
            </a:extLst>
          </p:cNvPr>
          <p:cNvSpPr txBox="1"/>
          <p:nvPr/>
        </p:nvSpPr>
        <p:spPr>
          <a:xfrm>
            <a:off x="4739172" y="5217103"/>
            <a:ext cx="13609512" cy="4044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latin typeface="Monaco" pitchFamily="2" charset="0"/>
              </a:rPr>
              <a:t>CREATE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TABLE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person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(</a:t>
            </a:r>
          </a:p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latin typeface="Monaco" pitchFamily="2" charset="0"/>
              </a:rPr>
              <a:t>  id BIGINT(20) UNSIGNED NOT NULL AUTO_INCREMENT COMMENT 'primary key’,</a:t>
            </a:r>
          </a:p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latin typeface="Monaco" pitchFamily="2" charset="0"/>
              </a:rPr>
              <a:t>  name VARCHAR(32) NOT NULL DEFAULT ‘’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COMMENT ‘</a:t>
            </a:r>
            <a:r>
              <a:rPr kumimoji="1" lang="zh-CN" altLang="en-US" sz="2400" b="0" dirty="0">
                <a:latin typeface="Monaco" pitchFamily="2" charset="0"/>
              </a:rPr>
              <a:t>姓名</a:t>
            </a:r>
            <a:r>
              <a:rPr kumimoji="1" lang="en-US" altLang="zh-CN" sz="2400" b="0" dirty="0">
                <a:latin typeface="Monaco" pitchFamily="2" charset="0"/>
              </a:rPr>
              <a:t>’,</a:t>
            </a:r>
          </a:p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latin typeface="Monaco" pitchFamily="2" charset="0"/>
              </a:rPr>
              <a:t>  sex TINYINT(4) NOT NULL DEFAULT 0 COMMENT ‘</a:t>
            </a:r>
            <a:r>
              <a:rPr kumimoji="1" lang="zh-CN" altLang="en-US" sz="2400" b="0" dirty="0">
                <a:latin typeface="Monaco" pitchFamily="2" charset="0"/>
              </a:rPr>
              <a:t>性别</a:t>
            </a:r>
            <a:r>
              <a:rPr kumimoji="1" lang="en-US" altLang="zh-CN" sz="2400" b="0" dirty="0">
                <a:latin typeface="Monaco" pitchFamily="2" charset="0"/>
              </a:rPr>
              <a:t>’,</a:t>
            </a:r>
          </a:p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latin typeface="Monaco" pitchFamily="2" charset="0"/>
              </a:rPr>
              <a:t>  city VARCHAR(64) NOT NULL DEFAULT </a:t>
            </a:r>
            <a:r>
              <a:rPr kumimoji="1" lang="zh-CN" altLang="en-US" sz="2400" b="0" dirty="0">
                <a:latin typeface="Monaco" pitchFamily="2" charset="0"/>
              </a:rPr>
              <a:t>‘’ </a:t>
            </a:r>
            <a:r>
              <a:rPr kumimoji="1" lang="en-US" altLang="zh-CN" sz="2400" b="0" dirty="0">
                <a:latin typeface="Monaco" pitchFamily="2" charset="0"/>
              </a:rPr>
              <a:t>COMMENT ‘</a:t>
            </a:r>
            <a:r>
              <a:rPr kumimoji="1" lang="zh-CN" altLang="en-US" sz="2400" b="0" dirty="0">
                <a:latin typeface="Monaco" pitchFamily="2" charset="0"/>
              </a:rPr>
              <a:t>城市</a:t>
            </a:r>
            <a:r>
              <a:rPr kumimoji="1" lang="en-US" altLang="zh-CN" sz="2400" b="0" dirty="0">
                <a:latin typeface="Monaco" pitchFamily="2" charset="0"/>
              </a:rPr>
              <a:t>’,</a:t>
            </a:r>
          </a:p>
          <a:p>
            <a:pPr algn="l">
              <a:lnSpc>
                <a:spcPct val="120000"/>
              </a:lnSpc>
            </a:pPr>
            <a:r>
              <a:rPr kumimoji="1" lang="zh-CN" altLang="en-US" sz="2400" b="0" dirty="0">
                <a:latin typeface="Monaco" pitchFamily="2" charset="0"/>
              </a:rPr>
              <a:t>  </a:t>
            </a:r>
            <a:r>
              <a:rPr kumimoji="1" lang="en-US" altLang="zh-CN" sz="2400" b="0" dirty="0">
                <a:latin typeface="Monaco" pitchFamily="2" charset="0"/>
              </a:rPr>
              <a:t>money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INT(11) NOT NULL DEFAULT 0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COMMENT ‘</a:t>
            </a:r>
            <a:r>
              <a:rPr kumimoji="1" lang="zh-CN" altLang="en-US" sz="2400" b="0" dirty="0">
                <a:latin typeface="Monaco" pitchFamily="2" charset="0"/>
              </a:rPr>
              <a:t>资产</a:t>
            </a:r>
            <a:r>
              <a:rPr kumimoji="1" lang="en-US" altLang="zh-CN" sz="2400" b="0" dirty="0">
                <a:latin typeface="Monaco" pitchFamily="2" charset="0"/>
              </a:rPr>
              <a:t>’,</a:t>
            </a:r>
          </a:p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latin typeface="Monaco" pitchFamily="2" charset="0"/>
              </a:rPr>
              <a:t>  age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INT(11) NOT NULL DEFAULT 0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COMMENT ‘</a:t>
            </a:r>
            <a:r>
              <a:rPr kumimoji="1" lang="zh-CN" altLang="en-US" sz="2400" b="0" dirty="0">
                <a:latin typeface="Monaco" pitchFamily="2" charset="0"/>
              </a:rPr>
              <a:t>年龄</a:t>
            </a:r>
            <a:r>
              <a:rPr kumimoji="1" lang="en-US" altLang="zh-CN" sz="2400" b="0" dirty="0">
                <a:latin typeface="Monaco" pitchFamily="2" charset="0"/>
              </a:rPr>
              <a:t>’,</a:t>
            </a:r>
          </a:p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latin typeface="Monaco" pitchFamily="2" charset="0"/>
              </a:rPr>
              <a:t>  PRIMARY KEY (`id`)</a:t>
            </a:r>
          </a:p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latin typeface="Monaco" pitchFamily="2" charset="0"/>
              </a:rPr>
              <a:t>)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" altLang="zh-CN" sz="2400" b="0" dirty="0">
                <a:latin typeface="Monaco" pitchFamily="2" charset="0"/>
              </a:rPr>
              <a:t>ENGINE=</a:t>
            </a:r>
            <a:r>
              <a:rPr kumimoji="1" lang="en" altLang="zh-CN" sz="2400" b="0" dirty="0" err="1">
                <a:latin typeface="Monaco" pitchFamily="2" charset="0"/>
              </a:rPr>
              <a:t>InnoDB</a:t>
            </a:r>
            <a:r>
              <a:rPr kumimoji="1" lang="en" altLang="zh-CN" sz="2400" b="0" dirty="0">
                <a:latin typeface="Monaco" pitchFamily="2" charset="0"/>
              </a:rPr>
              <a:t> AUTO_INCREMENT=1;</a:t>
            </a:r>
            <a:endParaRPr kumimoji="1" lang="en-US" altLang="zh-CN" sz="2400" b="0" dirty="0">
              <a:latin typeface="Monaco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029FE20-D13B-CA48-88F2-644424BE199F}"/>
              </a:ext>
            </a:extLst>
          </p:cNvPr>
          <p:cNvSpPr txBox="1"/>
          <p:nvPr/>
        </p:nvSpPr>
        <p:spPr>
          <a:xfrm>
            <a:off x="4991200" y="11034464"/>
            <a:ext cx="13609512" cy="494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latin typeface="Monaco" pitchFamily="2" charset="0"/>
              </a:rPr>
              <a:t>SELECT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sex, money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FROM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person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WHERE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city=‘</a:t>
            </a:r>
            <a:r>
              <a:rPr kumimoji="1" lang="zh-CN" altLang="en-US" sz="2400" b="0" dirty="0">
                <a:latin typeface="Monaco" pitchFamily="2" charset="0"/>
              </a:rPr>
              <a:t>上海</a:t>
            </a:r>
            <a:r>
              <a:rPr kumimoji="1" lang="en-US" altLang="zh-CN" sz="2400" b="0" dirty="0">
                <a:latin typeface="Monaco" pitchFamily="2" charset="0"/>
              </a:rPr>
              <a:t>’ AND age=30</a:t>
            </a:r>
            <a:r>
              <a:rPr kumimoji="1" lang="zh-CN" altLang="en-US" sz="2400" b="0" dirty="0">
                <a:latin typeface="Monaco" pitchFamily="2" charset="0"/>
              </a:rPr>
              <a:t> </a:t>
            </a:r>
            <a:r>
              <a:rPr kumimoji="1" lang="en-US" altLang="zh-CN" sz="2400" b="0" dirty="0">
                <a:latin typeface="Monaco" pitchFamily="2" charset="0"/>
              </a:rPr>
              <a:t>ORDER BY money;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7BAD563-2F9E-B648-96E0-67B9AA129CDE}"/>
              </a:ext>
            </a:extLst>
          </p:cNvPr>
          <p:cNvSpPr txBox="1"/>
          <p:nvPr/>
        </p:nvSpPr>
        <p:spPr>
          <a:xfrm>
            <a:off x="2073488" y="2897268"/>
            <a:ext cx="3816424" cy="972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4400" b="0" dirty="0"/>
              <a:t>Example</a:t>
            </a:r>
            <a:r>
              <a:rPr kumimoji="1" lang="zh-CN" altLang="en-US" sz="4400" b="0" dirty="0">
                <a:ea typeface="SimHei" panose="02010609060101010101" pitchFamily="49" charset="-122"/>
              </a:rPr>
              <a:t>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96FB7CC-8BDD-AB47-BF29-EDF56DFBC6C0}"/>
              </a:ext>
            </a:extLst>
          </p:cNvPr>
          <p:cNvSpPr txBox="1"/>
          <p:nvPr/>
        </p:nvSpPr>
        <p:spPr>
          <a:xfrm>
            <a:off x="3623048" y="4125237"/>
            <a:ext cx="2232248" cy="892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4000" b="0" dirty="0">
                <a:solidFill>
                  <a:schemeClr val="tx1"/>
                </a:solidFill>
              </a:rPr>
              <a:t>表结构：</a:t>
            </a:r>
            <a:endParaRPr kumimoji="1" lang="zh-CN" altLang="en-US" sz="4000" b="0" dirty="0">
              <a:solidFill>
                <a:schemeClr val="tx1"/>
              </a:solidFill>
              <a:ea typeface="SimHei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DA96491-C5A9-EB4F-A019-687886665953}"/>
              </a:ext>
            </a:extLst>
          </p:cNvPr>
          <p:cNvSpPr txBox="1"/>
          <p:nvPr/>
        </p:nvSpPr>
        <p:spPr>
          <a:xfrm>
            <a:off x="3623048" y="9923017"/>
            <a:ext cx="3096344" cy="871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4000" b="0" dirty="0">
                <a:solidFill>
                  <a:schemeClr val="tx1"/>
                </a:solidFill>
              </a:rPr>
              <a:t>查询语句：</a:t>
            </a:r>
            <a:endParaRPr kumimoji="1" lang="zh-CN" altLang="en-US" sz="4000" b="0" dirty="0">
              <a:solidFill>
                <a:schemeClr val="tx1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1">
            <a:extLst>
              <a:ext uri="{FF2B5EF4-FFF2-40B4-BE49-F238E27FC236}">
                <a16:creationId xmlns:a16="http://schemas.microsoft.com/office/drawing/2014/main" id="{43BEA82D-05D7-3D46-A443-7302D75B39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655948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B+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树在</a:t>
            </a:r>
            <a:r>
              <a:rPr lang="en-US" altLang="zh-CN" sz="5000" dirty="0" err="1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InnoDB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中的应用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9F4913C-2FE9-2942-ACCC-E407DEBBDB74}"/>
              </a:ext>
            </a:extLst>
          </p:cNvPr>
          <p:cNvGrpSpPr/>
          <p:nvPr/>
        </p:nvGrpSpPr>
        <p:grpSpPr>
          <a:xfrm>
            <a:off x="5666531" y="5494724"/>
            <a:ext cx="5184000" cy="576000"/>
            <a:chOff x="5724000" y="4320000"/>
            <a:chExt cx="5184000" cy="57600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A64BDC8-A0D5-314A-A4F0-992A5FF40E92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015DAED-900E-BC46-BF90-AFB6E2363DAC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14D36F2-814F-AB43-BE77-03A776951079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C292C5D-CF40-0E46-92C4-B3929AC93238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7A938BE-0731-114B-85FC-E2F010F5F23E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AE0AA74-8F9A-914F-9136-5065EB067E1B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5D1E9119-40FC-D645-B681-DE40B9DA21CE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7DC8B27-E25E-CA40-9BEA-0FD2CD626C8E}"/>
              </a:ext>
            </a:extLst>
          </p:cNvPr>
          <p:cNvGrpSpPr/>
          <p:nvPr/>
        </p:nvGrpSpPr>
        <p:grpSpPr>
          <a:xfrm>
            <a:off x="4910531" y="7071860"/>
            <a:ext cx="5184000" cy="576000"/>
            <a:chOff x="5724000" y="4320000"/>
            <a:chExt cx="5184000" cy="57600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A824760-36CE-B241-8BE1-39F6B046D4EA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C58AFA32-80E3-B744-BD41-5965ACA3B98D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D681392-787F-8D45-88C2-5D1C6C3337E6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46A318F5-8AA7-0142-A09C-3B3CDBC56731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AEB4C206-37D9-1449-92E3-B55C06BC5B57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EA14C7E-8B49-0945-AB69-BCB9A5091A71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DA5CC80-7ABE-C24C-A2AC-00EBE0B39918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B7A567E0-61D3-A148-94C9-B08DAB25C671}"/>
              </a:ext>
            </a:extLst>
          </p:cNvPr>
          <p:cNvSpPr/>
          <p:nvPr/>
        </p:nvSpPr>
        <p:spPr bwMode="auto">
          <a:xfrm>
            <a:off x="3380531" y="7071860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851BDE3-7BEE-2244-A96B-400091437CA8}"/>
              </a:ext>
            </a:extLst>
          </p:cNvPr>
          <p:cNvSpPr/>
          <p:nvPr/>
        </p:nvSpPr>
        <p:spPr bwMode="auto">
          <a:xfrm>
            <a:off x="11999727" y="7071860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D7D1253-2FBD-9B49-82EB-63BC00853BAF}"/>
              </a:ext>
            </a:extLst>
          </p:cNvPr>
          <p:cNvSpPr/>
          <p:nvPr/>
        </p:nvSpPr>
        <p:spPr bwMode="auto">
          <a:xfrm>
            <a:off x="10470685" y="7071860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72CAB275-827D-F345-B14A-185A7B24A2FC}"/>
              </a:ext>
            </a:extLst>
          </p:cNvPr>
          <p:cNvCxnSpPr>
            <a:endCxn id="29" idx="0"/>
          </p:cNvCxnSpPr>
          <p:nvPr/>
        </p:nvCxnSpPr>
        <p:spPr bwMode="auto">
          <a:xfrm flipH="1">
            <a:off x="3956531" y="6070724"/>
            <a:ext cx="207000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83D3B335-F9D4-BD4B-B366-6ECEFC9AB5D9}"/>
              </a:ext>
            </a:extLst>
          </p:cNvPr>
          <p:cNvCxnSpPr>
            <a:endCxn id="23" idx="0"/>
          </p:cNvCxnSpPr>
          <p:nvPr/>
        </p:nvCxnSpPr>
        <p:spPr bwMode="auto">
          <a:xfrm flipH="1">
            <a:off x="7502531" y="6070724"/>
            <a:ext cx="1616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8672F0D4-0A7A-7D4D-A405-398C4227CF57}"/>
              </a:ext>
            </a:extLst>
          </p:cNvPr>
          <p:cNvCxnSpPr>
            <a:endCxn id="33" idx="0"/>
          </p:cNvCxnSpPr>
          <p:nvPr/>
        </p:nvCxnSpPr>
        <p:spPr bwMode="auto">
          <a:xfrm>
            <a:off x="9068049" y="6070724"/>
            <a:ext cx="1978636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875E4512-7805-F94D-BFCC-31A2F5EA77C7}"/>
              </a:ext>
            </a:extLst>
          </p:cNvPr>
          <p:cNvCxnSpPr>
            <a:endCxn id="32" idx="0"/>
          </p:cNvCxnSpPr>
          <p:nvPr/>
        </p:nvCxnSpPr>
        <p:spPr bwMode="auto">
          <a:xfrm>
            <a:off x="10508045" y="6070724"/>
            <a:ext cx="2067682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F6015800-1A02-E244-832A-4476D89852EE}"/>
              </a:ext>
            </a:extLst>
          </p:cNvPr>
          <p:cNvSpPr/>
          <p:nvPr/>
        </p:nvSpPr>
        <p:spPr>
          <a:xfrm>
            <a:off x="4957713" y="5971127"/>
            <a:ext cx="5020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err="1"/>
              <a:t>ptr</a:t>
            </a:r>
            <a:endParaRPr lang="zh-CN" altLang="en-US" sz="2000" dirty="0"/>
          </a:p>
        </p:txBody>
      </p: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718826D4-6269-5845-BB7D-07AA958E59E2}"/>
              </a:ext>
            </a:extLst>
          </p:cNvPr>
          <p:cNvCxnSpPr>
            <a:stCxn id="26" idx="2"/>
          </p:cNvCxnSpPr>
          <p:nvPr/>
        </p:nvCxnSpPr>
        <p:spPr bwMode="auto">
          <a:xfrm flipH="1">
            <a:off x="6533734" y="7647860"/>
            <a:ext cx="230802" cy="121815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4" name="右大括号 63">
            <a:extLst>
              <a:ext uri="{FF2B5EF4-FFF2-40B4-BE49-F238E27FC236}">
                <a16:creationId xmlns:a16="http://schemas.microsoft.com/office/drawing/2014/main" id="{0CF5CA92-3DF5-D643-B31D-7733B571396B}"/>
              </a:ext>
            </a:extLst>
          </p:cNvPr>
          <p:cNvSpPr/>
          <p:nvPr/>
        </p:nvSpPr>
        <p:spPr bwMode="auto">
          <a:xfrm rot="16200000">
            <a:off x="5793679" y="8275680"/>
            <a:ext cx="400110" cy="3164794"/>
          </a:xfrm>
          <a:prstGeom prst="rightBrace">
            <a:avLst>
              <a:gd name="adj1" fmla="val 45645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D5C5D289-AC16-1D48-BB0B-74C49B394F68}"/>
              </a:ext>
            </a:extLst>
          </p:cNvPr>
          <p:cNvSpPr txBox="1"/>
          <p:nvPr/>
        </p:nvSpPr>
        <p:spPr>
          <a:xfrm>
            <a:off x="3637123" y="10032389"/>
            <a:ext cx="47132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0" dirty="0"/>
              <a:t>&lt; name, sex, city, money, age &gt;</a:t>
            </a:r>
            <a:endParaRPr kumimoji="1" lang="zh-CN" altLang="en-US" sz="2200" b="0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65072D1-21B8-C44B-A609-831D22AD2E17}"/>
              </a:ext>
            </a:extLst>
          </p:cNvPr>
          <p:cNvSpPr txBox="1"/>
          <p:nvPr/>
        </p:nvSpPr>
        <p:spPr>
          <a:xfrm>
            <a:off x="3545282" y="11434611"/>
            <a:ext cx="5097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2400" b="0" dirty="0"/>
              <a:t>Page: </a:t>
            </a:r>
            <a:r>
              <a:rPr kumimoji="1" lang="zh-CN" altLang="en-US" sz="2400" b="0" dirty="0"/>
              <a:t>磁盘管理的最小单位</a:t>
            </a:r>
            <a:endParaRPr kumimoji="1" lang="en-US" altLang="zh-CN" sz="2400" b="0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EEF4B2AF-4E2A-6143-AF1B-9B86F59B3369}"/>
              </a:ext>
            </a:extLst>
          </p:cNvPr>
          <p:cNvSpPr txBox="1"/>
          <p:nvPr/>
        </p:nvSpPr>
        <p:spPr>
          <a:xfrm>
            <a:off x="1030392" y="2485094"/>
            <a:ext cx="13825904" cy="494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SELECT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sex, money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FROM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person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WHERE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city=‘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上海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’ AND age=30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ORDER BY money;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D365EEE-2FA1-C441-8194-B2FB1487EF1F}"/>
              </a:ext>
            </a:extLst>
          </p:cNvPr>
          <p:cNvSpPr txBox="1"/>
          <p:nvPr/>
        </p:nvSpPr>
        <p:spPr>
          <a:xfrm>
            <a:off x="6794116" y="8256935"/>
            <a:ext cx="2167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Font typeface="+mj-ea"/>
              <a:buAutoNum type="circleNumDbPlain"/>
            </a:pPr>
            <a:r>
              <a:rPr kumimoji="1" lang="zh-CN" altLang="en-US" sz="2400" b="0" dirty="0">
                <a:solidFill>
                  <a:srgbClr val="FF0000"/>
                </a:solidFill>
              </a:rPr>
              <a:t>扫表</a:t>
            </a:r>
          </a:p>
        </p:txBody>
      </p:sp>
      <p:sp>
        <p:nvSpPr>
          <p:cNvPr id="74" name="弧 73">
            <a:extLst>
              <a:ext uri="{FF2B5EF4-FFF2-40B4-BE49-F238E27FC236}">
                <a16:creationId xmlns:a16="http://schemas.microsoft.com/office/drawing/2014/main" id="{448A344A-06CF-E444-928F-D9BAB73F0D5D}"/>
              </a:ext>
            </a:extLst>
          </p:cNvPr>
          <p:cNvSpPr/>
          <p:nvPr/>
        </p:nvSpPr>
        <p:spPr bwMode="auto">
          <a:xfrm flipV="1">
            <a:off x="9858527" y="3704481"/>
            <a:ext cx="4646090" cy="5457012"/>
          </a:xfrm>
          <a:prstGeom prst="arc">
            <a:avLst>
              <a:gd name="adj1" fmla="val 16200000"/>
              <a:gd name="adj2" fmla="val 1856765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lg" len="lg"/>
            <a:tailEnd type="triangle" w="lg" len="lg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1E1C3F78-8312-F445-86B0-91C14D77E609}"/>
              </a:ext>
            </a:extLst>
          </p:cNvPr>
          <p:cNvSpPr txBox="1"/>
          <p:nvPr/>
        </p:nvSpPr>
        <p:spPr>
          <a:xfrm>
            <a:off x="12658546" y="5263891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ea"/>
              <a:buAutoNum type="circleNumDbPlain" startAt="2"/>
            </a:pPr>
            <a:r>
              <a:rPr kumimoji="1" lang="zh-CN" altLang="en-US" sz="2400" b="0" dirty="0">
                <a:solidFill>
                  <a:srgbClr val="FF0000"/>
                </a:solidFill>
              </a:rPr>
              <a:t>排序</a:t>
            </a:r>
          </a:p>
        </p:txBody>
      </p:sp>
      <p:sp>
        <p:nvSpPr>
          <p:cNvPr id="3" name="圆角矩形标注 2">
            <a:extLst>
              <a:ext uri="{FF2B5EF4-FFF2-40B4-BE49-F238E27FC236}">
                <a16:creationId xmlns:a16="http://schemas.microsoft.com/office/drawing/2014/main" id="{ED04B64E-5CB8-E346-9117-3C45B739CDD0}"/>
              </a:ext>
            </a:extLst>
          </p:cNvPr>
          <p:cNvSpPr/>
          <p:nvPr/>
        </p:nvSpPr>
        <p:spPr bwMode="auto">
          <a:xfrm>
            <a:off x="16368464" y="10242376"/>
            <a:ext cx="6192688" cy="1301715"/>
          </a:xfrm>
          <a:prstGeom prst="wedgeRoundRectCallout">
            <a:avLst>
              <a:gd name="adj1" fmla="val -39539"/>
              <a:gd name="adj2" fmla="val -77762"/>
              <a:gd name="adj3" fmla="val 16667"/>
            </a:avLst>
          </a:prstGeom>
          <a:solidFill>
            <a:schemeClr val="bg2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825500" rtl="0" eaLnBrk="1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1. 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为什么</a:t>
            </a:r>
            <a:r>
              <a:rPr kumimoji="0" lang="en-US" altLang="zh-CN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InnoDB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推荐使用自增主键？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  <a:p>
            <a:pPr marL="0" marR="0" indent="0" algn="l" defTabSz="825500" rtl="0" eaLnBrk="1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400" b="0" dirty="0"/>
              <a:t> 2. </a:t>
            </a:r>
            <a:r>
              <a:rPr lang="zh-CN" altLang="en-US" sz="2400" b="0" dirty="0"/>
              <a:t>排序是如何实现的呢？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D0DE437-33DA-AF43-8561-96369B11A4A6}"/>
              </a:ext>
            </a:extLst>
          </p:cNvPr>
          <p:cNvGrpSpPr/>
          <p:nvPr/>
        </p:nvGrpSpPr>
        <p:grpSpPr>
          <a:xfrm>
            <a:off x="4015102" y="8862648"/>
            <a:ext cx="5040000" cy="576000"/>
            <a:chOff x="3384000" y="8280000"/>
            <a:chExt cx="5040000" cy="576000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85A4CE2F-363A-5A4C-84C9-01FEE70DB8BF}"/>
                </a:ext>
              </a:extLst>
            </p:cNvPr>
            <p:cNvSpPr/>
            <p:nvPr/>
          </p:nvSpPr>
          <p:spPr bwMode="auto">
            <a:xfrm>
              <a:off x="4104000" y="828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m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75D2632-BED9-BC4B-95EA-CF2CE862762A}"/>
                </a:ext>
              </a:extLst>
            </p:cNvPr>
            <p:cNvSpPr/>
            <p:nvPr/>
          </p:nvSpPr>
          <p:spPr bwMode="auto">
            <a:xfrm>
              <a:off x="7704000" y="8280000"/>
              <a:ext cx="720000" cy="576000"/>
            </a:xfrm>
            <a:prstGeom prst="rect">
              <a:avLst/>
            </a:prstGeom>
            <a:solidFill>
              <a:srgbClr val="F2F1C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189A000-B0FE-744A-8441-BE6534BEEEE4}"/>
                </a:ext>
              </a:extLst>
            </p:cNvPr>
            <p:cNvSpPr/>
            <p:nvPr/>
          </p:nvSpPr>
          <p:spPr bwMode="auto">
            <a:xfrm>
              <a:off x="5904000" y="828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n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485E93CF-AC79-BE4E-BEFF-E025FD60BE29}"/>
                </a:ext>
              </a:extLst>
            </p:cNvPr>
            <p:cNvSpPr/>
            <p:nvPr/>
          </p:nvSpPr>
          <p:spPr bwMode="auto">
            <a:xfrm>
              <a:off x="4824000" y="8280000"/>
              <a:ext cx="1080000" cy="576000"/>
            </a:xfrm>
            <a:prstGeom prst="rect">
              <a:avLst/>
            </a:prstGeom>
            <a:solidFill>
              <a:srgbClr val="E9E77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data</a:t>
              </a:r>
              <a:r>
                <a:rPr kumimoji="0" lang="en-US" altLang="zh-CN" sz="16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m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C863AD08-6A24-5F4D-B946-E2A507533A2F}"/>
                </a:ext>
              </a:extLst>
            </p:cNvPr>
            <p:cNvSpPr/>
            <p:nvPr/>
          </p:nvSpPr>
          <p:spPr bwMode="auto">
            <a:xfrm>
              <a:off x="6624000" y="8280000"/>
              <a:ext cx="1080000" cy="576000"/>
            </a:xfrm>
            <a:prstGeom prst="rect">
              <a:avLst/>
            </a:prstGeom>
            <a:solidFill>
              <a:srgbClr val="E9E77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data</a:t>
              </a:r>
              <a:r>
                <a:rPr lang="en-US" altLang="zh-CN" sz="1600" b="0" dirty="0" err="1"/>
                <a:t>n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E22BEC74-DFEF-6E4D-AE7C-7C5AC7C425DA}"/>
                </a:ext>
              </a:extLst>
            </p:cNvPr>
            <p:cNvSpPr/>
            <p:nvPr/>
          </p:nvSpPr>
          <p:spPr bwMode="auto">
            <a:xfrm>
              <a:off x="3384000" y="8280000"/>
              <a:ext cx="720000" cy="576000"/>
            </a:xfrm>
            <a:prstGeom prst="rect">
              <a:avLst/>
            </a:prstGeom>
            <a:solidFill>
              <a:srgbClr val="F2F1C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C473A79-70B5-F548-8913-6C23845D0014}"/>
              </a:ext>
            </a:extLst>
          </p:cNvPr>
          <p:cNvSpPr txBox="1"/>
          <p:nvPr/>
        </p:nvSpPr>
        <p:spPr>
          <a:xfrm>
            <a:off x="21834574" y="7464490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C82A535-BCE9-3C4A-9B19-D13A082730DB}"/>
              </a:ext>
            </a:extLst>
          </p:cNvPr>
          <p:cNvSpPr txBox="1"/>
          <p:nvPr/>
        </p:nvSpPr>
        <p:spPr>
          <a:xfrm>
            <a:off x="4803751" y="4335539"/>
            <a:ext cx="2857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800" dirty="0"/>
              <a:t>表数据</a:t>
            </a:r>
            <a:r>
              <a:rPr kumimoji="1" lang="en-US" altLang="zh-CN" sz="2800" dirty="0"/>
              <a:t>B+</a:t>
            </a:r>
            <a:r>
              <a:rPr kumimoji="1" lang="zh-CN" altLang="en-US" sz="2800" dirty="0"/>
              <a:t>树</a:t>
            </a:r>
            <a:endParaRPr kumimoji="1"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1997648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4" grpId="0" animBg="1"/>
      <p:bldP spid="79" grpId="0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1">
            <a:extLst>
              <a:ext uri="{FF2B5EF4-FFF2-40B4-BE49-F238E27FC236}">
                <a16:creationId xmlns:a16="http://schemas.microsoft.com/office/drawing/2014/main" id="{FDE028CB-B9F7-6F46-9F2E-CE29CA69D9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655948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B+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树在</a:t>
            </a:r>
            <a:r>
              <a:rPr lang="en-US" altLang="zh-CN" sz="5000" dirty="0" err="1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InnoDB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中的应用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9F4913C-2FE9-2942-ACCC-E407DEBBDB74}"/>
              </a:ext>
            </a:extLst>
          </p:cNvPr>
          <p:cNvGrpSpPr/>
          <p:nvPr/>
        </p:nvGrpSpPr>
        <p:grpSpPr>
          <a:xfrm>
            <a:off x="4036840" y="5849888"/>
            <a:ext cx="5184000" cy="576000"/>
            <a:chOff x="5724000" y="4320000"/>
            <a:chExt cx="5184000" cy="57600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A64BDC8-A0D5-314A-A4F0-992A5FF40E92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015DAED-900E-BC46-BF90-AFB6E2363DAC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14D36F2-814F-AB43-BE77-03A776951079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C292C5D-CF40-0E46-92C4-B3929AC93238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7A938BE-0731-114B-85FC-E2F010F5F23E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AE0AA74-8F9A-914F-9136-5065EB067E1B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5D1E9119-40FC-D645-B681-DE40B9DA21CE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7DC8B27-E25E-CA40-9BEA-0FD2CD626C8E}"/>
              </a:ext>
            </a:extLst>
          </p:cNvPr>
          <p:cNvGrpSpPr/>
          <p:nvPr/>
        </p:nvGrpSpPr>
        <p:grpSpPr>
          <a:xfrm>
            <a:off x="3280840" y="7427024"/>
            <a:ext cx="5184000" cy="576000"/>
            <a:chOff x="5724000" y="4320000"/>
            <a:chExt cx="5184000" cy="57600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A824760-36CE-B241-8BE1-39F6B046D4EA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C58AFA32-80E3-B744-BD41-5965ACA3B98D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D681392-787F-8D45-88C2-5D1C6C3337E6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46A318F5-8AA7-0142-A09C-3B3CDBC56731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AEB4C206-37D9-1449-92E3-B55C06BC5B57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EA14C7E-8B49-0945-AB69-BCB9A5091A71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DA5CC80-7ABE-C24C-A2AC-00EBE0B39918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B7A567E0-61D3-A148-94C9-B08DAB25C671}"/>
              </a:ext>
            </a:extLst>
          </p:cNvPr>
          <p:cNvSpPr/>
          <p:nvPr/>
        </p:nvSpPr>
        <p:spPr bwMode="auto">
          <a:xfrm>
            <a:off x="1750840" y="7427024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851BDE3-7BEE-2244-A96B-400091437CA8}"/>
              </a:ext>
            </a:extLst>
          </p:cNvPr>
          <p:cNvSpPr/>
          <p:nvPr/>
        </p:nvSpPr>
        <p:spPr bwMode="auto">
          <a:xfrm>
            <a:off x="10370036" y="7427024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D7D1253-2FBD-9B49-82EB-63BC00853BAF}"/>
              </a:ext>
            </a:extLst>
          </p:cNvPr>
          <p:cNvSpPr/>
          <p:nvPr/>
        </p:nvSpPr>
        <p:spPr bwMode="auto">
          <a:xfrm>
            <a:off x="8840994" y="7427024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72CAB275-827D-F345-B14A-185A7B24A2FC}"/>
              </a:ext>
            </a:extLst>
          </p:cNvPr>
          <p:cNvCxnSpPr>
            <a:endCxn id="29" idx="0"/>
          </p:cNvCxnSpPr>
          <p:nvPr/>
        </p:nvCxnSpPr>
        <p:spPr bwMode="auto">
          <a:xfrm flipH="1">
            <a:off x="2326840" y="6425888"/>
            <a:ext cx="207000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83D3B335-F9D4-BD4B-B366-6ECEFC9AB5D9}"/>
              </a:ext>
            </a:extLst>
          </p:cNvPr>
          <p:cNvCxnSpPr>
            <a:endCxn id="23" idx="0"/>
          </p:cNvCxnSpPr>
          <p:nvPr/>
        </p:nvCxnSpPr>
        <p:spPr bwMode="auto">
          <a:xfrm flipH="1">
            <a:off x="5872840" y="6425888"/>
            <a:ext cx="1616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8672F0D4-0A7A-7D4D-A405-398C4227CF57}"/>
              </a:ext>
            </a:extLst>
          </p:cNvPr>
          <p:cNvCxnSpPr>
            <a:endCxn id="33" idx="0"/>
          </p:cNvCxnSpPr>
          <p:nvPr/>
        </p:nvCxnSpPr>
        <p:spPr bwMode="auto">
          <a:xfrm>
            <a:off x="7438358" y="6425888"/>
            <a:ext cx="1978636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875E4512-7805-F94D-BFCC-31A2F5EA77C7}"/>
              </a:ext>
            </a:extLst>
          </p:cNvPr>
          <p:cNvCxnSpPr>
            <a:endCxn id="32" idx="0"/>
          </p:cNvCxnSpPr>
          <p:nvPr/>
        </p:nvCxnSpPr>
        <p:spPr bwMode="auto">
          <a:xfrm>
            <a:off x="8878354" y="6425888"/>
            <a:ext cx="2067682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F6015800-1A02-E244-832A-4476D89852EE}"/>
              </a:ext>
            </a:extLst>
          </p:cNvPr>
          <p:cNvSpPr/>
          <p:nvPr/>
        </p:nvSpPr>
        <p:spPr>
          <a:xfrm>
            <a:off x="3328022" y="6326291"/>
            <a:ext cx="5020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err="1"/>
              <a:t>ptr</a:t>
            </a:r>
            <a:endParaRPr lang="zh-CN" altLang="en-US" sz="2000" dirty="0"/>
          </a:p>
        </p:txBody>
      </p: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718826D4-6269-5845-BB7D-07AA958E59E2}"/>
              </a:ext>
            </a:extLst>
          </p:cNvPr>
          <p:cNvCxnSpPr>
            <a:stCxn id="26" idx="2"/>
          </p:cNvCxnSpPr>
          <p:nvPr/>
        </p:nvCxnSpPr>
        <p:spPr bwMode="auto">
          <a:xfrm flipH="1">
            <a:off x="4904043" y="8003024"/>
            <a:ext cx="230802" cy="121815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4" name="右大括号 63">
            <a:extLst>
              <a:ext uri="{FF2B5EF4-FFF2-40B4-BE49-F238E27FC236}">
                <a16:creationId xmlns:a16="http://schemas.microsoft.com/office/drawing/2014/main" id="{0CF5CA92-3DF5-D643-B31D-7733B571396B}"/>
              </a:ext>
            </a:extLst>
          </p:cNvPr>
          <p:cNvSpPr/>
          <p:nvPr/>
        </p:nvSpPr>
        <p:spPr bwMode="auto">
          <a:xfrm rot="16200000">
            <a:off x="4163988" y="8630844"/>
            <a:ext cx="400110" cy="3164794"/>
          </a:xfrm>
          <a:prstGeom prst="rightBrace">
            <a:avLst>
              <a:gd name="adj1" fmla="val 45645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D5C5D289-AC16-1D48-BB0B-74C49B394F68}"/>
              </a:ext>
            </a:extLst>
          </p:cNvPr>
          <p:cNvSpPr txBox="1"/>
          <p:nvPr/>
        </p:nvSpPr>
        <p:spPr>
          <a:xfrm>
            <a:off x="2007432" y="10387553"/>
            <a:ext cx="47132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0" dirty="0"/>
              <a:t>&lt; name, sex, city, money, age &gt;</a:t>
            </a:r>
            <a:endParaRPr kumimoji="1" lang="zh-CN" altLang="en-US" sz="2200" b="0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EEF4B2AF-4E2A-6143-AF1B-9B86F59B3369}"/>
              </a:ext>
            </a:extLst>
          </p:cNvPr>
          <p:cNvSpPr txBox="1"/>
          <p:nvPr/>
        </p:nvSpPr>
        <p:spPr>
          <a:xfrm>
            <a:off x="1030391" y="2485094"/>
            <a:ext cx="13637083" cy="494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SELECT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sex, money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FROM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person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WHERE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city=‘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上海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’ AND age=30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ORDER BY money;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D365EEE-2FA1-C441-8194-B2FB1487EF1F}"/>
              </a:ext>
            </a:extLst>
          </p:cNvPr>
          <p:cNvSpPr txBox="1"/>
          <p:nvPr/>
        </p:nvSpPr>
        <p:spPr>
          <a:xfrm>
            <a:off x="15804957" y="8652562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kumimoji="1" lang="zh-CN" altLang="en-US" sz="2400" b="0" dirty="0">
                <a:solidFill>
                  <a:srgbClr val="FF0000"/>
                </a:solidFill>
              </a:rPr>
              <a:t>索引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1E1C3F78-8312-F445-86B0-91C14D77E609}"/>
              </a:ext>
            </a:extLst>
          </p:cNvPr>
          <p:cNvSpPr txBox="1"/>
          <p:nvPr/>
        </p:nvSpPr>
        <p:spPr>
          <a:xfrm>
            <a:off x="9925403" y="10356775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ea"/>
              <a:buAutoNum type="circleNumDbPlain" startAt="2"/>
            </a:pPr>
            <a:r>
              <a:rPr kumimoji="1" lang="zh-CN" altLang="en-US" sz="2400" b="0" dirty="0">
                <a:solidFill>
                  <a:srgbClr val="FF0000"/>
                </a:solidFill>
              </a:rPr>
              <a:t>回表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D0DE437-33DA-AF43-8561-96369B11A4A6}"/>
              </a:ext>
            </a:extLst>
          </p:cNvPr>
          <p:cNvGrpSpPr/>
          <p:nvPr/>
        </p:nvGrpSpPr>
        <p:grpSpPr>
          <a:xfrm>
            <a:off x="2385411" y="9217812"/>
            <a:ext cx="5040000" cy="576000"/>
            <a:chOff x="3384000" y="8280000"/>
            <a:chExt cx="5040000" cy="576000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85A4CE2F-363A-5A4C-84C9-01FEE70DB8BF}"/>
                </a:ext>
              </a:extLst>
            </p:cNvPr>
            <p:cNvSpPr/>
            <p:nvPr/>
          </p:nvSpPr>
          <p:spPr bwMode="auto">
            <a:xfrm>
              <a:off x="4104000" y="828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m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75D2632-BED9-BC4B-95EA-CF2CE862762A}"/>
                </a:ext>
              </a:extLst>
            </p:cNvPr>
            <p:cNvSpPr/>
            <p:nvPr/>
          </p:nvSpPr>
          <p:spPr bwMode="auto">
            <a:xfrm>
              <a:off x="7704000" y="8280000"/>
              <a:ext cx="720000" cy="576000"/>
            </a:xfrm>
            <a:prstGeom prst="rect">
              <a:avLst/>
            </a:prstGeom>
            <a:solidFill>
              <a:srgbClr val="F2F1C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189A000-B0FE-744A-8441-BE6534BEEEE4}"/>
                </a:ext>
              </a:extLst>
            </p:cNvPr>
            <p:cNvSpPr/>
            <p:nvPr/>
          </p:nvSpPr>
          <p:spPr bwMode="auto">
            <a:xfrm>
              <a:off x="5904000" y="828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n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485E93CF-AC79-BE4E-BEFF-E025FD60BE29}"/>
                </a:ext>
              </a:extLst>
            </p:cNvPr>
            <p:cNvSpPr/>
            <p:nvPr/>
          </p:nvSpPr>
          <p:spPr bwMode="auto">
            <a:xfrm>
              <a:off x="4824000" y="8280000"/>
              <a:ext cx="1080000" cy="576000"/>
            </a:xfrm>
            <a:prstGeom prst="rect">
              <a:avLst/>
            </a:prstGeom>
            <a:solidFill>
              <a:srgbClr val="E9E77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data</a:t>
              </a:r>
              <a:r>
                <a:rPr kumimoji="0" lang="en-US" altLang="zh-CN" sz="16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m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C863AD08-6A24-5F4D-B946-E2A507533A2F}"/>
                </a:ext>
              </a:extLst>
            </p:cNvPr>
            <p:cNvSpPr/>
            <p:nvPr/>
          </p:nvSpPr>
          <p:spPr bwMode="auto">
            <a:xfrm>
              <a:off x="6624000" y="8280000"/>
              <a:ext cx="1080000" cy="576000"/>
            </a:xfrm>
            <a:prstGeom prst="rect">
              <a:avLst/>
            </a:prstGeom>
            <a:solidFill>
              <a:srgbClr val="E9E77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data</a:t>
              </a:r>
              <a:r>
                <a:rPr lang="en-US" altLang="zh-CN" sz="1600" b="0" dirty="0" err="1"/>
                <a:t>n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E22BEC74-DFEF-6E4D-AE7C-7C5AC7C425DA}"/>
                </a:ext>
              </a:extLst>
            </p:cNvPr>
            <p:cNvSpPr/>
            <p:nvPr/>
          </p:nvSpPr>
          <p:spPr bwMode="auto">
            <a:xfrm>
              <a:off x="3384000" y="8280000"/>
              <a:ext cx="720000" cy="576000"/>
            </a:xfrm>
            <a:prstGeom prst="rect">
              <a:avLst/>
            </a:prstGeom>
            <a:solidFill>
              <a:srgbClr val="F2F1C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C473A79-70B5-F548-8913-6C23845D0014}"/>
              </a:ext>
            </a:extLst>
          </p:cNvPr>
          <p:cNvSpPr txBox="1"/>
          <p:nvPr/>
        </p:nvSpPr>
        <p:spPr>
          <a:xfrm>
            <a:off x="21834574" y="7464490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C82A535-BCE9-3C4A-9B19-D13A082730DB}"/>
              </a:ext>
            </a:extLst>
          </p:cNvPr>
          <p:cNvSpPr txBox="1"/>
          <p:nvPr/>
        </p:nvSpPr>
        <p:spPr>
          <a:xfrm>
            <a:off x="3174060" y="4690703"/>
            <a:ext cx="2857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800" dirty="0"/>
              <a:t>表数据</a:t>
            </a:r>
            <a:r>
              <a:rPr kumimoji="1" lang="en-US" altLang="zh-CN" sz="2800" dirty="0"/>
              <a:t>B+</a:t>
            </a:r>
            <a:r>
              <a:rPr kumimoji="1" lang="zh-CN" altLang="en-US" sz="2800" dirty="0"/>
              <a:t>树</a:t>
            </a:r>
            <a:endParaRPr kumimoji="1" lang="en-US" altLang="zh-CN" sz="2800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118A4BC-FD02-0842-94E4-B9FC92296841}"/>
              </a:ext>
            </a:extLst>
          </p:cNvPr>
          <p:cNvSpPr txBox="1"/>
          <p:nvPr/>
        </p:nvSpPr>
        <p:spPr>
          <a:xfrm>
            <a:off x="1606824" y="3130249"/>
            <a:ext cx="3528760" cy="494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b="0" dirty="0">
                <a:solidFill>
                  <a:schemeClr val="tx1"/>
                </a:solidFill>
                <a:latin typeface="Monaco" pitchFamily="2" charset="0"/>
              </a:rPr>
              <a:t>KEY (city, age)</a:t>
            </a:r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97B2A9A-6403-724E-85EC-279E73A398E8}"/>
              </a:ext>
            </a:extLst>
          </p:cNvPr>
          <p:cNvGrpSpPr/>
          <p:nvPr/>
        </p:nvGrpSpPr>
        <p:grpSpPr>
          <a:xfrm>
            <a:off x="14874232" y="5849888"/>
            <a:ext cx="5184000" cy="576000"/>
            <a:chOff x="5724000" y="4320000"/>
            <a:chExt cx="5184000" cy="576000"/>
          </a:xfrm>
        </p:grpSpPr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D6BD2D9D-20E3-1647-B349-32717215E331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FEECE394-4EC3-7845-B59A-0CA049AEDD44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39E3057C-B741-B44B-998F-1BA13D6A7609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3DC19B72-98C6-924F-80F6-6A68AFD06BC9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3D66A642-7865-A046-B33F-BA4E7829715B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24A77277-A4CC-D04C-B39B-271CC08A8C04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7E69FCB0-A844-AD42-89DC-653AB099D1FA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D6D1C344-8784-F54B-9469-823F6F326A49}"/>
              </a:ext>
            </a:extLst>
          </p:cNvPr>
          <p:cNvGrpSpPr/>
          <p:nvPr/>
        </p:nvGrpSpPr>
        <p:grpSpPr>
          <a:xfrm>
            <a:off x="14118232" y="7427024"/>
            <a:ext cx="5184000" cy="576000"/>
            <a:chOff x="5724000" y="4320000"/>
            <a:chExt cx="5184000" cy="576000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CA87DC83-F903-DC48-956A-C15C5FDEE02C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CD1CC179-3F70-F649-A9D1-0CF132F09DDA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57E1DA17-3764-2549-A4CC-B6CB31A7DC9B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E37708A5-6B1A-744B-AEF8-58558B7690BF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7E63003A-CC2F-D14B-8DEA-669B593133DC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D7B1A04A-FBEC-B241-AC6A-60034A69BC7F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5BE8F4B5-1B89-7449-96E0-160B1E7448ED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113" name="矩形 112">
            <a:extLst>
              <a:ext uri="{FF2B5EF4-FFF2-40B4-BE49-F238E27FC236}">
                <a16:creationId xmlns:a16="http://schemas.microsoft.com/office/drawing/2014/main" id="{469BC6A6-F6AA-FA4D-8133-BEBE68272C50}"/>
              </a:ext>
            </a:extLst>
          </p:cNvPr>
          <p:cNvSpPr/>
          <p:nvPr/>
        </p:nvSpPr>
        <p:spPr bwMode="auto">
          <a:xfrm>
            <a:off x="12588232" y="7427024"/>
            <a:ext cx="1152000" cy="576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FC453E32-78DF-5D40-81D0-A642CEA847DE}"/>
              </a:ext>
            </a:extLst>
          </p:cNvPr>
          <p:cNvSpPr/>
          <p:nvPr/>
        </p:nvSpPr>
        <p:spPr bwMode="auto">
          <a:xfrm>
            <a:off x="21207428" y="7427024"/>
            <a:ext cx="1152000" cy="576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C21B7FB5-9FF5-A844-A1BE-16E4BC6A5700}"/>
              </a:ext>
            </a:extLst>
          </p:cNvPr>
          <p:cNvSpPr/>
          <p:nvPr/>
        </p:nvSpPr>
        <p:spPr bwMode="auto">
          <a:xfrm>
            <a:off x="19678386" y="7427024"/>
            <a:ext cx="1152000" cy="576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cxnSp>
        <p:nvCxnSpPr>
          <p:cNvPr id="116" name="直线箭头连接符 115">
            <a:extLst>
              <a:ext uri="{FF2B5EF4-FFF2-40B4-BE49-F238E27FC236}">
                <a16:creationId xmlns:a16="http://schemas.microsoft.com/office/drawing/2014/main" id="{5FD65554-6D56-2549-9FF7-2AA34E16A096}"/>
              </a:ext>
            </a:extLst>
          </p:cNvPr>
          <p:cNvCxnSpPr>
            <a:endCxn id="113" idx="0"/>
          </p:cNvCxnSpPr>
          <p:nvPr/>
        </p:nvCxnSpPr>
        <p:spPr bwMode="auto">
          <a:xfrm flipH="1">
            <a:off x="13164232" y="6425888"/>
            <a:ext cx="207000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7" name="直线箭头连接符 116">
            <a:extLst>
              <a:ext uri="{FF2B5EF4-FFF2-40B4-BE49-F238E27FC236}">
                <a16:creationId xmlns:a16="http://schemas.microsoft.com/office/drawing/2014/main" id="{B145EC0F-3AE6-6242-8194-BCECA426908C}"/>
              </a:ext>
            </a:extLst>
          </p:cNvPr>
          <p:cNvCxnSpPr>
            <a:endCxn id="107" idx="0"/>
          </p:cNvCxnSpPr>
          <p:nvPr/>
        </p:nvCxnSpPr>
        <p:spPr bwMode="auto">
          <a:xfrm flipH="1">
            <a:off x="16710232" y="6425888"/>
            <a:ext cx="1616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8" name="直线箭头连接符 117">
            <a:extLst>
              <a:ext uri="{FF2B5EF4-FFF2-40B4-BE49-F238E27FC236}">
                <a16:creationId xmlns:a16="http://schemas.microsoft.com/office/drawing/2014/main" id="{CD365042-59A8-9540-B736-BC0322286293}"/>
              </a:ext>
            </a:extLst>
          </p:cNvPr>
          <p:cNvCxnSpPr>
            <a:endCxn id="115" idx="0"/>
          </p:cNvCxnSpPr>
          <p:nvPr/>
        </p:nvCxnSpPr>
        <p:spPr bwMode="auto">
          <a:xfrm>
            <a:off x="18275750" y="6425888"/>
            <a:ext cx="1978636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9" name="直线箭头连接符 118">
            <a:extLst>
              <a:ext uri="{FF2B5EF4-FFF2-40B4-BE49-F238E27FC236}">
                <a16:creationId xmlns:a16="http://schemas.microsoft.com/office/drawing/2014/main" id="{09408B22-7142-5140-925A-B04B1B000787}"/>
              </a:ext>
            </a:extLst>
          </p:cNvPr>
          <p:cNvCxnSpPr>
            <a:endCxn id="114" idx="0"/>
          </p:cNvCxnSpPr>
          <p:nvPr/>
        </p:nvCxnSpPr>
        <p:spPr bwMode="auto">
          <a:xfrm>
            <a:off x="19715746" y="6425888"/>
            <a:ext cx="2067682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0" name="矩形 119">
            <a:extLst>
              <a:ext uri="{FF2B5EF4-FFF2-40B4-BE49-F238E27FC236}">
                <a16:creationId xmlns:a16="http://schemas.microsoft.com/office/drawing/2014/main" id="{F8883722-406C-CF46-BAD3-B1D690B50729}"/>
              </a:ext>
            </a:extLst>
          </p:cNvPr>
          <p:cNvSpPr/>
          <p:nvPr/>
        </p:nvSpPr>
        <p:spPr>
          <a:xfrm>
            <a:off x="14165414" y="6326291"/>
            <a:ext cx="5020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err="1"/>
              <a:t>ptr</a:t>
            </a:r>
            <a:endParaRPr lang="zh-CN" altLang="en-US" sz="2000" dirty="0"/>
          </a:p>
        </p:txBody>
      </p:sp>
      <p:cxnSp>
        <p:nvCxnSpPr>
          <p:cNvPr id="121" name="直线箭头连接符 120">
            <a:extLst>
              <a:ext uri="{FF2B5EF4-FFF2-40B4-BE49-F238E27FC236}">
                <a16:creationId xmlns:a16="http://schemas.microsoft.com/office/drawing/2014/main" id="{0353682A-C5EB-7342-B217-74B196E84E25}"/>
              </a:ext>
            </a:extLst>
          </p:cNvPr>
          <p:cNvCxnSpPr>
            <a:stCxn id="110" idx="2"/>
          </p:cNvCxnSpPr>
          <p:nvPr/>
        </p:nvCxnSpPr>
        <p:spPr bwMode="auto">
          <a:xfrm flipH="1">
            <a:off x="15741435" y="8003024"/>
            <a:ext cx="230802" cy="121815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2" name="右大括号 121">
            <a:extLst>
              <a:ext uri="{FF2B5EF4-FFF2-40B4-BE49-F238E27FC236}">
                <a16:creationId xmlns:a16="http://schemas.microsoft.com/office/drawing/2014/main" id="{0D798B9A-7870-D242-B286-E5A644D3396E}"/>
              </a:ext>
            </a:extLst>
          </p:cNvPr>
          <p:cNvSpPr/>
          <p:nvPr/>
        </p:nvSpPr>
        <p:spPr bwMode="auto">
          <a:xfrm rot="5400000" flipV="1">
            <a:off x="18721254" y="4732609"/>
            <a:ext cx="399600" cy="1548000"/>
          </a:xfrm>
          <a:prstGeom prst="rightBrace">
            <a:avLst>
              <a:gd name="adj1" fmla="val 45645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2DC2189B-EFCB-DD45-9E23-DE1EA06A3BD7}"/>
              </a:ext>
            </a:extLst>
          </p:cNvPr>
          <p:cNvSpPr txBox="1"/>
          <p:nvPr/>
        </p:nvSpPr>
        <p:spPr>
          <a:xfrm>
            <a:off x="17993698" y="4794259"/>
            <a:ext cx="18547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0" dirty="0"/>
              <a:t>&lt; city, age &gt;</a:t>
            </a:r>
            <a:endParaRPr kumimoji="1" lang="zh-CN" altLang="en-US" sz="2200" b="0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931F9DE-3950-0046-B7FD-A617FEBBAD0D}"/>
              </a:ext>
            </a:extLst>
          </p:cNvPr>
          <p:cNvGrpSpPr/>
          <p:nvPr/>
        </p:nvGrpSpPr>
        <p:grpSpPr>
          <a:xfrm>
            <a:off x="13221435" y="9228562"/>
            <a:ext cx="5040000" cy="576000"/>
            <a:chOff x="13176000" y="9504000"/>
            <a:chExt cx="5040000" cy="576000"/>
          </a:xfrm>
        </p:grpSpPr>
        <p:sp>
          <p:nvSpPr>
            <p:cNvPr id="126" name="矩形 125">
              <a:extLst>
                <a:ext uri="{FF2B5EF4-FFF2-40B4-BE49-F238E27FC236}">
                  <a16:creationId xmlns:a16="http://schemas.microsoft.com/office/drawing/2014/main" id="{A11AF439-4440-A34D-9792-8D2AE72E127D}"/>
                </a:ext>
              </a:extLst>
            </p:cNvPr>
            <p:cNvSpPr/>
            <p:nvPr/>
          </p:nvSpPr>
          <p:spPr bwMode="auto">
            <a:xfrm>
              <a:off x="14976000" y="9504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p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011E2EF3-CCE0-E543-A819-D1192FB87054}"/>
                </a:ext>
              </a:extLst>
            </p:cNvPr>
            <p:cNvSpPr/>
            <p:nvPr/>
          </p:nvSpPr>
          <p:spPr bwMode="auto">
            <a:xfrm>
              <a:off x="17496000" y="9504000"/>
              <a:ext cx="720000" cy="5760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28" name="矩形 127">
              <a:extLst>
                <a:ext uri="{FF2B5EF4-FFF2-40B4-BE49-F238E27FC236}">
                  <a16:creationId xmlns:a16="http://schemas.microsoft.com/office/drawing/2014/main" id="{A6CBDF09-A29F-E34A-918B-5376489013A1}"/>
                </a:ext>
              </a:extLst>
            </p:cNvPr>
            <p:cNvSpPr/>
            <p:nvPr/>
          </p:nvSpPr>
          <p:spPr bwMode="auto">
            <a:xfrm>
              <a:off x="16776000" y="9504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q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C132F1B9-BF8F-3E49-94F5-DC3DC35D4C06}"/>
                </a:ext>
              </a:extLst>
            </p:cNvPr>
            <p:cNvSpPr/>
            <p:nvPr/>
          </p:nvSpPr>
          <p:spPr bwMode="auto">
            <a:xfrm>
              <a:off x="13896000" y="9504000"/>
              <a:ext cx="108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r>
                <a:rPr lang="en-US" altLang="zh-CN" sz="1600" b="0" dirty="0" err="1"/>
                <a:t>p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71CA3F18-4B57-2046-A60A-DCD65FB74EB4}"/>
                </a:ext>
              </a:extLst>
            </p:cNvPr>
            <p:cNvSpPr/>
            <p:nvPr/>
          </p:nvSpPr>
          <p:spPr bwMode="auto">
            <a:xfrm>
              <a:off x="15696000" y="9504000"/>
              <a:ext cx="108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altLang="zh-CN" sz="2400" b="0" dirty="0" err="1"/>
                <a:t>key</a:t>
              </a:r>
              <a:r>
                <a:rPr lang="en-US" altLang="zh-CN" sz="1600" b="0" dirty="0" err="1"/>
                <a:t>q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1" name="矩形 130">
              <a:extLst>
                <a:ext uri="{FF2B5EF4-FFF2-40B4-BE49-F238E27FC236}">
                  <a16:creationId xmlns:a16="http://schemas.microsoft.com/office/drawing/2014/main" id="{DF6CDDCB-471A-AC4C-9112-E1CB3A8AC396}"/>
                </a:ext>
              </a:extLst>
            </p:cNvPr>
            <p:cNvSpPr/>
            <p:nvPr/>
          </p:nvSpPr>
          <p:spPr bwMode="auto">
            <a:xfrm>
              <a:off x="13176000" y="9504000"/>
              <a:ext cx="720000" cy="5760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132" name="文本框 131">
            <a:extLst>
              <a:ext uri="{FF2B5EF4-FFF2-40B4-BE49-F238E27FC236}">
                <a16:creationId xmlns:a16="http://schemas.microsoft.com/office/drawing/2014/main" id="{3F986372-B8A6-354B-B33A-605D99812B88}"/>
              </a:ext>
            </a:extLst>
          </p:cNvPr>
          <p:cNvSpPr txBox="1"/>
          <p:nvPr/>
        </p:nvSpPr>
        <p:spPr>
          <a:xfrm>
            <a:off x="14011452" y="4690703"/>
            <a:ext cx="2857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800" dirty="0"/>
              <a:t>索引</a:t>
            </a:r>
            <a:r>
              <a:rPr kumimoji="1" lang="en-US" altLang="zh-CN" sz="2800" dirty="0"/>
              <a:t>B+</a:t>
            </a:r>
            <a:r>
              <a:rPr kumimoji="1" lang="zh-CN" altLang="en-US" sz="2800" dirty="0"/>
              <a:t>树</a:t>
            </a:r>
            <a:endParaRPr kumimoji="1" lang="en-US" altLang="zh-CN" sz="2800" dirty="0"/>
          </a:p>
        </p:txBody>
      </p:sp>
      <p:sp>
        <p:nvSpPr>
          <p:cNvPr id="133" name="弧 132">
            <a:extLst>
              <a:ext uri="{FF2B5EF4-FFF2-40B4-BE49-F238E27FC236}">
                <a16:creationId xmlns:a16="http://schemas.microsoft.com/office/drawing/2014/main" id="{A8D174C9-3AD9-AF42-8119-68AA1EE2EF8C}"/>
              </a:ext>
            </a:extLst>
          </p:cNvPr>
          <p:cNvSpPr/>
          <p:nvPr/>
        </p:nvSpPr>
        <p:spPr bwMode="auto">
          <a:xfrm flipV="1">
            <a:off x="8445095" y="7323047"/>
            <a:ext cx="4646090" cy="3811030"/>
          </a:xfrm>
          <a:prstGeom prst="arc">
            <a:avLst>
              <a:gd name="adj1" fmla="val 12445654"/>
              <a:gd name="adj2" fmla="val 20089465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triangle" w="lg" len="lg"/>
            <a:tailEnd type="none" w="lg" len="lg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134" name="文本框 133">
            <a:extLst>
              <a:ext uri="{FF2B5EF4-FFF2-40B4-BE49-F238E27FC236}">
                <a16:creationId xmlns:a16="http://schemas.microsoft.com/office/drawing/2014/main" id="{A7C35F40-F383-9B46-AD14-DD57564FCA39}"/>
              </a:ext>
            </a:extLst>
          </p:cNvPr>
          <p:cNvSpPr txBox="1"/>
          <p:nvPr/>
        </p:nvSpPr>
        <p:spPr>
          <a:xfrm>
            <a:off x="10370036" y="5085633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ea"/>
              <a:buAutoNum type="circleNumDbPlain" startAt="3"/>
            </a:pPr>
            <a:r>
              <a:rPr kumimoji="1" lang="zh-CN" altLang="en-US" sz="2400" b="0" dirty="0">
                <a:solidFill>
                  <a:srgbClr val="FF0000"/>
                </a:solidFill>
              </a:rPr>
              <a:t>排序</a:t>
            </a:r>
          </a:p>
        </p:txBody>
      </p:sp>
      <p:sp>
        <p:nvSpPr>
          <p:cNvPr id="135" name="弧 134">
            <a:extLst>
              <a:ext uri="{FF2B5EF4-FFF2-40B4-BE49-F238E27FC236}">
                <a16:creationId xmlns:a16="http://schemas.microsoft.com/office/drawing/2014/main" id="{D2D8C98D-6A4E-F649-9F75-C658EB3FB4A4}"/>
              </a:ext>
            </a:extLst>
          </p:cNvPr>
          <p:cNvSpPr/>
          <p:nvPr/>
        </p:nvSpPr>
        <p:spPr bwMode="auto">
          <a:xfrm flipV="1">
            <a:off x="7651285" y="3771550"/>
            <a:ext cx="4646090" cy="5457012"/>
          </a:xfrm>
          <a:prstGeom prst="arc">
            <a:avLst>
              <a:gd name="adj1" fmla="val 18959263"/>
              <a:gd name="adj2" fmla="val 1856765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lg" len="lg"/>
            <a:tailEnd type="triangle" w="lg" len="lg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136" name="圆角矩形标注 135">
            <a:extLst>
              <a:ext uri="{FF2B5EF4-FFF2-40B4-BE49-F238E27FC236}">
                <a16:creationId xmlns:a16="http://schemas.microsoft.com/office/drawing/2014/main" id="{8FC33A05-BB64-9949-BCA4-61D464127687}"/>
              </a:ext>
            </a:extLst>
          </p:cNvPr>
          <p:cNvSpPr/>
          <p:nvPr/>
        </p:nvSpPr>
        <p:spPr bwMode="auto">
          <a:xfrm>
            <a:off x="15021435" y="10446713"/>
            <a:ext cx="7899757" cy="1829063"/>
          </a:xfrm>
          <a:prstGeom prst="wedgeRoundRectCallout">
            <a:avLst>
              <a:gd name="adj1" fmla="val -32362"/>
              <a:gd name="adj2" fmla="val -65764"/>
              <a:gd name="adj3" fmla="val 16667"/>
            </a:avLst>
          </a:prstGeom>
          <a:solidFill>
            <a:schemeClr val="bg2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20000"/>
              </a:lnSpc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1.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索引</a:t>
            </a:r>
            <a:r>
              <a:rPr kumimoji="1" lang="en-US" altLang="zh-CN" sz="2400" b="0" dirty="0">
                <a:solidFill>
                  <a:schemeClr val="tx1"/>
                </a:solidFill>
                <a:latin typeface="Monaco" pitchFamily="2" charset="0"/>
              </a:rPr>
              <a:t>(city, age)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和</a:t>
            </a:r>
            <a:r>
              <a:rPr kumimoji="1" lang="en-US" altLang="zh-CN" sz="2400" b="0" dirty="0">
                <a:solidFill>
                  <a:schemeClr val="tx1"/>
                </a:solidFill>
                <a:latin typeface="Monaco" pitchFamily="2" charset="0"/>
              </a:rPr>
              <a:t>(age, city)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是否有差别？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  <a:p>
            <a:pPr algn="l">
              <a:lnSpc>
                <a:spcPct val="120000"/>
              </a:lnSpc>
            </a:pPr>
            <a:r>
              <a:rPr lang="zh-CN" altLang="en-US" sz="2400" b="0" dirty="0"/>
              <a:t> </a:t>
            </a:r>
            <a:r>
              <a:rPr lang="en-US" altLang="zh-CN" sz="2400" b="0" dirty="0"/>
              <a:t>2.</a:t>
            </a:r>
            <a:r>
              <a:rPr lang="zh-CN" altLang="en-US" sz="2400" b="0" dirty="0"/>
              <a:t> 联合索引与分别建立</a:t>
            </a:r>
            <a:r>
              <a:rPr lang="en-US" altLang="zh-CN" sz="2400" b="0" dirty="0"/>
              <a:t>KEY</a:t>
            </a:r>
            <a:r>
              <a:rPr lang="zh-CN" altLang="en-US" sz="2400" b="0" dirty="0"/>
              <a:t> </a:t>
            </a:r>
            <a:r>
              <a:rPr lang="en-US" altLang="zh-CN" sz="2400" b="0" dirty="0"/>
              <a:t>city</a:t>
            </a:r>
            <a:r>
              <a:rPr lang="zh-CN" altLang="en-US" sz="2400" b="0" dirty="0"/>
              <a:t>、</a:t>
            </a:r>
            <a:r>
              <a:rPr lang="en-US" altLang="zh-CN" sz="2400" b="0" dirty="0"/>
              <a:t>KEY</a:t>
            </a:r>
            <a:r>
              <a:rPr lang="zh-CN" altLang="en-US" sz="2400" b="0" dirty="0"/>
              <a:t> </a:t>
            </a:r>
            <a:r>
              <a:rPr lang="en-US" altLang="zh-CN" sz="2400" b="0" dirty="0"/>
              <a:t>age</a:t>
            </a:r>
            <a:r>
              <a:rPr lang="zh-CN" altLang="en-US" sz="2400" b="0" dirty="0"/>
              <a:t>是否有差别？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  <a:p>
            <a:pPr algn="l">
              <a:lnSpc>
                <a:spcPct val="120000"/>
              </a:lnSpc>
            </a:pPr>
            <a:r>
              <a:rPr lang="en-US" altLang="zh-CN" sz="2400" b="0" dirty="0"/>
              <a:t> 3. </a:t>
            </a:r>
            <a:r>
              <a:rPr lang="zh-CN" altLang="en-US" sz="2400" b="0" dirty="0"/>
              <a:t>对</a:t>
            </a:r>
            <a:r>
              <a:rPr lang="en-US" altLang="zh-CN" sz="2400" b="0" dirty="0"/>
              <a:t>JSON</a:t>
            </a:r>
            <a:r>
              <a:rPr lang="zh-CN" altLang="en-US" sz="2400" b="0" dirty="0"/>
              <a:t>对象中的字段添加索引？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3426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9" grpId="0"/>
      <p:bldP spid="2" grpId="0"/>
      <p:bldP spid="113" grpId="0" animBg="1"/>
      <p:bldP spid="114" grpId="0" animBg="1"/>
      <p:bldP spid="115" grpId="0" animBg="1"/>
      <p:bldP spid="120" grpId="0"/>
      <p:bldP spid="122" grpId="0" animBg="1"/>
      <p:bldP spid="123" grpId="0"/>
      <p:bldP spid="132" grpId="0"/>
      <p:bldP spid="133" grpId="0" animBg="1"/>
      <p:bldP spid="134" grpId="0"/>
      <p:bldP spid="135" grpId="0" animBg="1"/>
      <p:bldP spid="13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1">
            <a:extLst>
              <a:ext uri="{FF2B5EF4-FFF2-40B4-BE49-F238E27FC236}">
                <a16:creationId xmlns:a16="http://schemas.microsoft.com/office/drawing/2014/main" id="{40BACFA0-1652-154B-8A4D-D162B5E338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655948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B+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树在</a:t>
            </a:r>
            <a:r>
              <a:rPr lang="en-US" altLang="zh-CN" sz="5000" dirty="0" err="1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InnoDB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中的应用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9F4913C-2FE9-2942-ACCC-E407DEBBDB74}"/>
              </a:ext>
            </a:extLst>
          </p:cNvPr>
          <p:cNvGrpSpPr/>
          <p:nvPr/>
        </p:nvGrpSpPr>
        <p:grpSpPr>
          <a:xfrm>
            <a:off x="4036840" y="5849888"/>
            <a:ext cx="5184000" cy="576000"/>
            <a:chOff x="5724000" y="4320000"/>
            <a:chExt cx="5184000" cy="57600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A64BDC8-A0D5-314A-A4F0-992A5FF40E92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015DAED-900E-BC46-BF90-AFB6E2363DAC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14D36F2-814F-AB43-BE77-03A776951079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C292C5D-CF40-0E46-92C4-B3929AC93238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7A938BE-0731-114B-85FC-E2F010F5F23E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AE0AA74-8F9A-914F-9136-5065EB067E1B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5D1E9119-40FC-D645-B681-DE40B9DA21CE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7DC8B27-E25E-CA40-9BEA-0FD2CD626C8E}"/>
              </a:ext>
            </a:extLst>
          </p:cNvPr>
          <p:cNvGrpSpPr/>
          <p:nvPr/>
        </p:nvGrpSpPr>
        <p:grpSpPr>
          <a:xfrm>
            <a:off x="3280840" y="7427024"/>
            <a:ext cx="5184000" cy="576000"/>
            <a:chOff x="5724000" y="4320000"/>
            <a:chExt cx="5184000" cy="57600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A824760-36CE-B241-8BE1-39F6B046D4EA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C58AFA32-80E3-B744-BD41-5965ACA3B98D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D681392-787F-8D45-88C2-5D1C6C3337E6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46A318F5-8AA7-0142-A09C-3B3CDBC56731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AEB4C206-37D9-1449-92E3-B55C06BC5B57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EA14C7E-8B49-0945-AB69-BCB9A5091A71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DA5CC80-7ABE-C24C-A2AC-00EBE0B39918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B7A567E0-61D3-A148-94C9-B08DAB25C671}"/>
              </a:ext>
            </a:extLst>
          </p:cNvPr>
          <p:cNvSpPr/>
          <p:nvPr/>
        </p:nvSpPr>
        <p:spPr bwMode="auto">
          <a:xfrm>
            <a:off x="1750840" y="7427024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851BDE3-7BEE-2244-A96B-400091437CA8}"/>
              </a:ext>
            </a:extLst>
          </p:cNvPr>
          <p:cNvSpPr/>
          <p:nvPr/>
        </p:nvSpPr>
        <p:spPr bwMode="auto">
          <a:xfrm>
            <a:off x="10370036" y="7427024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D7D1253-2FBD-9B49-82EB-63BC00853BAF}"/>
              </a:ext>
            </a:extLst>
          </p:cNvPr>
          <p:cNvSpPr/>
          <p:nvPr/>
        </p:nvSpPr>
        <p:spPr bwMode="auto">
          <a:xfrm>
            <a:off x="8840994" y="7427024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72CAB275-827D-F345-B14A-185A7B24A2FC}"/>
              </a:ext>
            </a:extLst>
          </p:cNvPr>
          <p:cNvCxnSpPr>
            <a:endCxn id="29" idx="0"/>
          </p:cNvCxnSpPr>
          <p:nvPr/>
        </p:nvCxnSpPr>
        <p:spPr bwMode="auto">
          <a:xfrm flipH="1">
            <a:off x="2326840" y="6425888"/>
            <a:ext cx="207000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83D3B335-F9D4-BD4B-B366-6ECEFC9AB5D9}"/>
              </a:ext>
            </a:extLst>
          </p:cNvPr>
          <p:cNvCxnSpPr>
            <a:endCxn id="23" idx="0"/>
          </p:cNvCxnSpPr>
          <p:nvPr/>
        </p:nvCxnSpPr>
        <p:spPr bwMode="auto">
          <a:xfrm flipH="1">
            <a:off x="5872840" y="6425888"/>
            <a:ext cx="1616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8672F0D4-0A7A-7D4D-A405-398C4227CF57}"/>
              </a:ext>
            </a:extLst>
          </p:cNvPr>
          <p:cNvCxnSpPr>
            <a:endCxn id="33" idx="0"/>
          </p:cNvCxnSpPr>
          <p:nvPr/>
        </p:nvCxnSpPr>
        <p:spPr bwMode="auto">
          <a:xfrm>
            <a:off x="7438358" y="6425888"/>
            <a:ext cx="1978636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875E4512-7805-F94D-BFCC-31A2F5EA77C7}"/>
              </a:ext>
            </a:extLst>
          </p:cNvPr>
          <p:cNvCxnSpPr>
            <a:endCxn id="32" idx="0"/>
          </p:cNvCxnSpPr>
          <p:nvPr/>
        </p:nvCxnSpPr>
        <p:spPr bwMode="auto">
          <a:xfrm>
            <a:off x="8878354" y="6425888"/>
            <a:ext cx="2067682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F6015800-1A02-E244-832A-4476D89852EE}"/>
              </a:ext>
            </a:extLst>
          </p:cNvPr>
          <p:cNvSpPr/>
          <p:nvPr/>
        </p:nvSpPr>
        <p:spPr>
          <a:xfrm>
            <a:off x="3328022" y="6326291"/>
            <a:ext cx="5020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err="1"/>
              <a:t>ptr</a:t>
            </a:r>
            <a:endParaRPr lang="zh-CN" altLang="en-US" sz="2000" dirty="0"/>
          </a:p>
        </p:txBody>
      </p: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718826D4-6269-5845-BB7D-07AA958E59E2}"/>
              </a:ext>
            </a:extLst>
          </p:cNvPr>
          <p:cNvCxnSpPr>
            <a:stCxn id="26" idx="2"/>
          </p:cNvCxnSpPr>
          <p:nvPr/>
        </p:nvCxnSpPr>
        <p:spPr bwMode="auto">
          <a:xfrm flipH="1">
            <a:off x="4904043" y="8003024"/>
            <a:ext cx="230802" cy="121815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4" name="右大括号 63">
            <a:extLst>
              <a:ext uri="{FF2B5EF4-FFF2-40B4-BE49-F238E27FC236}">
                <a16:creationId xmlns:a16="http://schemas.microsoft.com/office/drawing/2014/main" id="{0CF5CA92-3DF5-D643-B31D-7733B571396B}"/>
              </a:ext>
            </a:extLst>
          </p:cNvPr>
          <p:cNvSpPr/>
          <p:nvPr/>
        </p:nvSpPr>
        <p:spPr bwMode="auto">
          <a:xfrm rot="16200000">
            <a:off x="4163988" y="8630844"/>
            <a:ext cx="400110" cy="3164794"/>
          </a:xfrm>
          <a:prstGeom prst="rightBrace">
            <a:avLst>
              <a:gd name="adj1" fmla="val 45645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D5C5D289-AC16-1D48-BB0B-74C49B394F68}"/>
              </a:ext>
            </a:extLst>
          </p:cNvPr>
          <p:cNvSpPr txBox="1"/>
          <p:nvPr/>
        </p:nvSpPr>
        <p:spPr>
          <a:xfrm>
            <a:off x="2007432" y="10387553"/>
            <a:ext cx="47132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0" dirty="0"/>
              <a:t>&lt; name, sex, city, money, age &gt;</a:t>
            </a:r>
            <a:endParaRPr kumimoji="1" lang="zh-CN" altLang="en-US" sz="2200" b="0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EEF4B2AF-4E2A-6143-AF1B-9B86F59B3369}"/>
              </a:ext>
            </a:extLst>
          </p:cNvPr>
          <p:cNvSpPr txBox="1"/>
          <p:nvPr/>
        </p:nvSpPr>
        <p:spPr>
          <a:xfrm>
            <a:off x="1030391" y="2485094"/>
            <a:ext cx="13637083" cy="494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SELECT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sex, money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FROM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person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WHERE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city=‘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上海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’ AND age=30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ORDER BY money;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D365EEE-2FA1-C441-8194-B2FB1487EF1F}"/>
              </a:ext>
            </a:extLst>
          </p:cNvPr>
          <p:cNvSpPr txBox="1"/>
          <p:nvPr/>
        </p:nvSpPr>
        <p:spPr>
          <a:xfrm>
            <a:off x="15804957" y="8652562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kumimoji="1" lang="zh-CN" altLang="en-US" sz="2400" b="0" dirty="0">
                <a:solidFill>
                  <a:srgbClr val="FF0000"/>
                </a:solidFill>
              </a:rPr>
              <a:t>索引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1E1C3F78-8312-F445-86B0-91C14D77E609}"/>
              </a:ext>
            </a:extLst>
          </p:cNvPr>
          <p:cNvSpPr txBox="1"/>
          <p:nvPr/>
        </p:nvSpPr>
        <p:spPr>
          <a:xfrm>
            <a:off x="9925403" y="10356775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ea"/>
              <a:buAutoNum type="circleNumDbPlain" startAt="2"/>
            </a:pPr>
            <a:r>
              <a:rPr kumimoji="1" lang="zh-CN" altLang="en-US" sz="2400" b="0" dirty="0">
                <a:solidFill>
                  <a:srgbClr val="FF0000"/>
                </a:solidFill>
              </a:rPr>
              <a:t>回表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D0DE437-33DA-AF43-8561-96369B11A4A6}"/>
              </a:ext>
            </a:extLst>
          </p:cNvPr>
          <p:cNvGrpSpPr/>
          <p:nvPr/>
        </p:nvGrpSpPr>
        <p:grpSpPr>
          <a:xfrm>
            <a:off x="2385411" y="9217812"/>
            <a:ext cx="5040000" cy="576000"/>
            <a:chOff x="3384000" y="8280000"/>
            <a:chExt cx="5040000" cy="576000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85A4CE2F-363A-5A4C-84C9-01FEE70DB8BF}"/>
                </a:ext>
              </a:extLst>
            </p:cNvPr>
            <p:cNvSpPr/>
            <p:nvPr/>
          </p:nvSpPr>
          <p:spPr bwMode="auto">
            <a:xfrm>
              <a:off x="4104000" y="828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m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75D2632-BED9-BC4B-95EA-CF2CE862762A}"/>
                </a:ext>
              </a:extLst>
            </p:cNvPr>
            <p:cNvSpPr/>
            <p:nvPr/>
          </p:nvSpPr>
          <p:spPr bwMode="auto">
            <a:xfrm>
              <a:off x="7704000" y="8280000"/>
              <a:ext cx="720000" cy="576000"/>
            </a:xfrm>
            <a:prstGeom prst="rect">
              <a:avLst/>
            </a:prstGeom>
            <a:solidFill>
              <a:srgbClr val="F2F1C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189A000-B0FE-744A-8441-BE6534BEEEE4}"/>
                </a:ext>
              </a:extLst>
            </p:cNvPr>
            <p:cNvSpPr/>
            <p:nvPr/>
          </p:nvSpPr>
          <p:spPr bwMode="auto">
            <a:xfrm>
              <a:off x="5904000" y="828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n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485E93CF-AC79-BE4E-BEFF-E025FD60BE29}"/>
                </a:ext>
              </a:extLst>
            </p:cNvPr>
            <p:cNvSpPr/>
            <p:nvPr/>
          </p:nvSpPr>
          <p:spPr bwMode="auto">
            <a:xfrm>
              <a:off x="4824000" y="8280000"/>
              <a:ext cx="1080000" cy="576000"/>
            </a:xfrm>
            <a:prstGeom prst="rect">
              <a:avLst/>
            </a:prstGeom>
            <a:solidFill>
              <a:srgbClr val="E9E77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data</a:t>
              </a:r>
              <a:r>
                <a:rPr kumimoji="0" lang="en-US" altLang="zh-CN" sz="16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m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C863AD08-6A24-5F4D-B946-E2A507533A2F}"/>
                </a:ext>
              </a:extLst>
            </p:cNvPr>
            <p:cNvSpPr/>
            <p:nvPr/>
          </p:nvSpPr>
          <p:spPr bwMode="auto">
            <a:xfrm>
              <a:off x="6624000" y="8280000"/>
              <a:ext cx="1080000" cy="576000"/>
            </a:xfrm>
            <a:prstGeom prst="rect">
              <a:avLst/>
            </a:prstGeom>
            <a:solidFill>
              <a:srgbClr val="E9E77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data</a:t>
              </a:r>
              <a:r>
                <a:rPr lang="en-US" altLang="zh-CN" sz="1600" b="0" dirty="0" err="1"/>
                <a:t>n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E22BEC74-DFEF-6E4D-AE7C-7C5AC7C425DA}"/>
                </a:ext>
              </a:extLst>
            </p:cNvPr>
            <p:cNvSpPr/>
            <p:nvPr/>
          </p:nvSpPr>
          <p:spPr bwMode="auto">
            <a:xfrm>
              <a:off x="3384000" y="8280000"/>
              <a:ext cx="720000" cy="576000"/>
            </a:xfrm>
            <a:prstGeom prst="rect">
              <a:avLst/>
            </a:prstGeom>
            <a:solidFill>
              <a:srgbClr val="F2F1C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C473A79-70B5-F548-8913-6C23845D0014}"/>
              </a:ext>
            </a:extLst>
          </p:cNvPr>
          <p:cNvSpPr txBox="1"/>
          <p:nvPr/>
        </p:nvSpPr>
        <p:spPr>
          <a:xfrm>
            <a:off x="21834574" y="7464490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C82A535-BCE9-3C4A-9B19-D13A082730DB}"/>
              </a:ext>
            </a:extLst>
          </p:cNvPr>
          <p:cNvSpPr txBox="1"/>
          <p:nvPr/>
        </p:nvSpPr>
        <p:spPr>
          <a:xfrm>
            <a:off x="3174060" y="4690703"/>
            <a:ext cx="2857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800" dirty="0"/>
              <a:t>表数据</a:t>
            </a:r>
            <a:r>
              <a:rPr kumimoji="1" lang="en-US" altLang="zh-CN" sz="2800" dirty="0"/>
              <a:t>B+</a:t>
            </a:r>
            <a:r>
              <a:rPr kumimoji="1" lang="zh-CN" altLang="en-US" sz="2800" dirty="0"/>
              <a:t>树</a:t>
            </a:r>
            <a:endParaRPr kumimoji="1" lang="en-US" altLang="zh-CN" sz="2800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118A4BC-FD02-0842-94E4-B9FC92296841}"/>
              </a:ext>
            </a:extLst>
          </p:cNvPr>
          <p:cNvSpPr txBox="1"/>
          <p:nvPr/>
        </p:nvSpPr>
        <p:spPr>
          <a:xfrm>
            <a:off x="1606824" y="3130249"/>
            <a:ext cx="4824536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b="0" dirty="0">
                <a:solidFill>
                  <a:schemeClr val="tx1"/>
                </a:solidFill>
                <a:latin typeface="Monaco" pitchFamily="2" charset="0"/>
              </a:rPr>
              <a:t>KEY (city, age, </a:t>
            </a:r>
            <a:r>
              <a:rPr kumimoji="1" lang="en-US" altLang="zh-CN" sz="2400" b="0" dirty="0">
                <a:solidFill>
                  <a:srgbClr val="FF0000"/>
                </a:solidFill>
                <a:latin typeface="Monaco" pitchFamily="2" charset="0"/>
              </a:rPr>
              <a:t>money</a:t>
            </a:r>
            <a:r>
              <a:rPr kumimoji="1" lang="en-US" altLang="zh-CN" sz="2400" b="0" dirty="0">
                <a:solidFill>
                  <a:schemeClr val="tx1"/>
                </a:solidFill>
                <a:latin typeface="Monaco" pitchFamily="2" charset="0"/>
              </a:rPr>
              <a:t>)</a:t>
            </a:r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97B2A9A-6403-724E-85EC-279E73A398E8}"/>
              </a:ext>
            </a:extLst>
          </p:cNvPr>
          <p:cNvGrpSpPr/>
          <p:nvPr/>
        </p:nvGrpSpPr>
        <p:grpSpPr>
          <a:xfrm>
            <a:off x="14874232" y="5849888"/>
            <a:ext cx="5184000" cy="576000"/>
            <a:chOff x="5724000" y="4320000"/>
            <a:chExt cx="5184000" cy="576000"/>
          </a:xfrm>
        </p:grpSpPr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D6BD2D9D-20E3-1647-B349-32717215E331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FEECE394-4EC3-7845-B59A-0CA049AEDD44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39E3057C-B741-B44B-998F-1BA13D6A7609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3DC19B72-98C6-924F-80F6-6A68AFD06BC9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3D66A642-7865-A046-B33F-BA4E7829715B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24A77277-A4CC-D04C-B39B-271CC08A8C04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7E69FCB0-A844-AD42-89DC-653AB099D1FA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D6D1C344-8784-F54B-9469-823F6F326A49}"/>
              </a:ext>
            </a:extLst>
          </p:cNvPr>
          <p:cNvGrpSpPr/>
          <p:nvPr/>
        </p:nvGrpSpPr>
        <p:grpSpPr>
          <a:xfrm>
            <a:off x="14118232" y="7427024"/>
            <a:ext cx="5184000" cy="576000"/>
            <a:chOff x="5724000" y="4320000"/>
            <a:chExt cx="5184000" cy="576000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CA87DC83-F903-DC48-956A-C15C5FDEE02C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CD1CC179-3F70-F649-A9D1-0CF132F09DDA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57E1DA17-3764-2549-A4CC-B6CB31A7DC9B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E37708A5-6B1A-744B-AEF8-58558B7690BF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7E63003A-CC2F-D14B-8DEA-669B593133DC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D7B1A04A-FBEC-B241-AC6A-60034A69BC7F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5BE8F4B5-1B89-7449-96E0-160B1E7448ED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113" name="矩形 112">
            <a:extLst>
              <a:ext uri="{FF2B5EF4-FFF2-40B4-BE49-F238E27FC236}">
                <a16:creationId xmlns:a16="http://schemas.microsoft.com/office/drawing/2014/main" id="{469BC6A6-F6AA-FA4D-8133-BEBE68272C50}"/>
              </a:ext>
            </a:extLst>
          </p:cNvPr>
          <p:cNvSpPr/>
          <p:nvPr/>
        </p:nvSpPr>
        <p:spPr bwMode="auto">
          <a:xfrm>
            <a:off x="12588232" y="7427024"/>
            <a:ext cx="1152000" cy="576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FC453E32-78DF-5D40-81D0-A642CEA847DE}"/>
              </a:ext>
            </a:extLst>
          </p:cNvPr>
          <p:cNvSpPr/>
          <p:nvPr/>
        </p:nvSpPr>
        <p:spPr bwMode="auto">
          <a:xfrm>
            <a:off x="21207428" y="7427024"/>
            <a:ext cx="1152000" cy="576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C21B7FB5-9FF5-A844-A1BE-16E4BC6A5700}"/>
              </a:ext>
            </a:extLst>
          </p:cNvPr>
          <p:cNvSpPr/>
          <p:nvPr/>
        </p:nvSpPr>
        <p:spPr bwMode="auto">
          <a:xfrm>
            <a:off x="19678386" y="7427024"/>
            <a:ext cx="1152000" cy="576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cxnSp>
        <p:nvCxnSpPr>
          <p:cNvPr id="116" name="直线箭头连接符 115">
            <a:extLst>
              <a:ext uri="{FF2B5EF4-FFF2-40B4-BE49-F238E27FC236}">
                <a16:creationId xmlns:a16="http://schemas.microsoft.com/office/drawing/2014/main" id="{5FD65554-6D56-2549-9FF7-2AA34E16A096}"/>
              </a:ext>
            </a:extLst>
          </p:cNvPr>
          <p:cNvCxnSpPr>
            <a:endCxn id="113" idx="0"/>
          </p:cNvCxnSpPr>
          <p:nvPr/>
        </p:nvCxnSpPr>
        <p:spPr bwMode="auto">
          <a:xfrm flipH="1">
            <a:off x="13164232" y="6425888"/>
            <a:ext cx="207000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7" name="直线箭头连接符 116">
            <a:extLst>
              <a:ext uri="{FF2B5EF4-FFF2-40B4-BE49-F238E27FC236}">
                <a16:creationId xmlns:a16="http://schemas.microsoft.com/office/drawing/2014/main" id="{B145EC0F-3AE6-6242-8194-BCECA426908C}"/>
              </a:ext>
            </a:extLst>
          </p:cNvPr>
          <p:cNvCxnSpPr>
            <a:endCxn id="107" idx="0"/>
          </p:cNvCxnSpPr>
          <p:nvPr/>
        </p:nvCxnSpPr>
        <p:spPr bwMode="auto">
          <a:xfrm flipH="1">
            <a:off x="16710232" y="6425888"/>
            <a:ext cx="1616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8" name="直线箭头连接符 117">
            <a:extLst>
              <a:ext uri="{FF2B5EF4-FFF2-40B4-BE49-F238E27FC236}">
                <a16:creationId xmlns:a16="http://schemas.microsoft.com/office/drawing/2014/main" id="{CD365042-59A8-9540-B736-BC0322286293}"/>
              </a:ext>
            </a:extLst>
          </p:cNvPr>
          <p:cNvCxnSpPr>
            <a:endCxn id="115" idx="0"/>
          </p:cNvCxnSpPr>
          <p:nvPr/>
        </p:nvCxnSpPr>
        <p:spPr bwMode="auto">
          <a:xfrm>
            <a:off x="18275750" y="6425888"/>
            <a:ext cx="1978636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9" name="直线箭头连接符 118">
            <a:extLst>
              <a:ext uri="{FF2B5EF4-FFF2-40B4-BE49-F238E27FC236}">
                <a16:creationId xmlns:a16="http://schemas.microsoft.com/office/drawing/2014/main" id="{09408B22-7142-5140-925A-B04B1B000787}"/>
              </a:ext>
            </a:extLst>
          </p:cNvPr>
          <p:cNvCxnSpPr>
            <a:endCxn id="114" idx="0"/>
          </p:cNvCxnSpPr>
          <p:nvPr/>
        </p:nvCxnSpPr>
        <p:spPr bwMode="auto">
          <a:xfrm>
            <a:off x="19715746" y="6425888"/>
            <a:ext cx="2067682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0" name="矩形 119">
            <a:extLst>
              <a:ext uri="{FF2B5EF4-FFF2-40B4-BE49-F238E27FC236}">
                <a16:creationId xmlns:a16="http://schemas.microsoft.com/office/drawing/2014/main" id="{F8883722-406C-CF46-BAD3-B1D690B50729}"/>
              </a:ext>
            </a:extLst>
          </p:cNvPr>
          <p:cNvSpPr/>
          <p:nvPr/>
        </p:nvSpPr>
        <p:spPr>
          <a:xfrm>
            <a:off x="14165414" y="6326291"/>
            <a:ext cx="5020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err="1"/>
              <a:t>ptr</a:t>
            </a:r>
            <a:endParaRPr lang="zh-CN" altLang="en-US" sz="2000" dirty="0"/>
          </a:p>
        </p:txBody>
      </p:sp>
      <p:cxnSp>
        <p:nvCxnSpPr>
          <p:cNvPr id="121" name="直线箭头连接符 120">
            <a:extLst>
              <a:ext uri="{FF2B5EF4-FFF2-40B4-BE49-F238E27FC236}">
                <a16:creationId xmlns:a16="http://schemas.microsoft.com/office/drawing/2014/main" id="{0353682A-C5EB-7342-B217-74B196E84E25}"/>
              </a:ext>
            </a:extLst>
          </p:cNvPr>
          <p:cNvCxnSpPr>
            <a:stCxn id="110" idx="2"/>
          </p:cNvCxnSpPr>
          <p:nvPr/>
        </p:nvCxnSpPr>
        <p:spPr bwMode="auto">
          <a:xfrm flipH="1">
            <a:off x="15741435" y="8003024"/>
            <a:ext cx="230802" cy="121815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2" name="右大括号 121">
            <a:extLst>
              <a:ext uri="{FF2B5EF4-FFF2-40B4-BE49-F238E27FC236}">
                <a16:creationId xmlns:a16="http://schemas.microsoft.com/office/drawing/2014/main" id="{0D798B9A-7870-D242-B286-E5A644D3396E}"/>
              </a:ext>
            </a:extLst>
          </p:cNvPr>
          <p:cNvSpPr/>
          <p:nvPr/>
        </p:nvSpPr>
        <p:spPr bwMode="auto">
          <a:xfrm rot="5400000" flipV="1">
            <a:off x="18721254" y="4458799"/>
            <a:ext cx="399600" cy="2095620"/>
          </a:xfrm>
          <a:prstGeom prst="rightBrace">
            <a:avLst>
              <a:gd name="adj1" fmla="val 45645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2DC2189B-EFCB-DD45-9E23-DE1EA06A3BD7}"/>
              </a:ext>
            </a:extLst>
          </p:cNvPr>
          <p:cNvSpPr txBox="1"/>
          <p:nvPr/>
        </p:nvSpPr>
        <p:spPr>
          <a:xfrm>
            <a:off x="17477737" y="4787595"/>
            <a:ext cx="28866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0" dirty="0"/>
              <a:t>&lt; city, age, money &gt;</a:t>
            </a:r>
            <a:endParaRPr kumimoji="1" lang="zh-CN" altLang="en-US" sz="2200" b="0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931F9DE-3950-0046-B7FD-A617FEBBAD0D}"/>
              </a:ext>
            </a:extLst>
          </p:cNvPr>
          <p:cNvGrpSpPr/>
          <p:nvPr/>
        </p:nvGrpSpPr>
        <p:grpSpPr>
          <a:xfrm>
            <a:off x="13221435" y="9228562"/>
            <a:ext cx="5040000" cy="576000"/>
            <a:chOff x="13176000" y="9504000"/>
            <a:chExt cx="5040000" cy="576000"/>
          </a:xfrm>
        </p:grpSpPr>
        <p:sp>
          <p:nvSpPr>
            <p:cNvPr id="126" name="矩形 125">
              <a:extLst>
                <a:ext uri="{FF2B5EF4-FFF2-40B4-BE49-F238E27FC236}">
                  <a16:creationId xmlns:a16="http://schemas.microsoft.com/office/drawing/2014/main" id="{A11AF439-4440-A34D-9792-8D2AE72E127D}"/>
                </a:ext>
              </a:extLst>
            </p:cNvPr>
            <p:cNvSpPr/>
            <p:nvPr/>
          </p:nvSpPr>
          <p:spPr bwMode="auto">
            <a:xfrm>
              <a:off x="14976000" y="9504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p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011E2EF3-CCE0-E543-A819-D1192FB87054}"/>
                </a:ext>
              </a:extLst>
            </p:cNvPr>
            <p:cNvSpPr/>
            <p:nvPr/>
          </p:nvSpPr>
          <p:spPr bwMode="auto">
            <a:xfrm>
              <a:off x="17496000" y="9504000"/>
              <a:ext cx="720000" cy="5760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28" name="矩形 127">
              <a:extLst>
                <a:ext uri="{FF2B5EF4-FFF2-40B4-BE49-F238E27FC236}">
                  <a16:creationId xmlns:a16="http://schemas.microsoft.com/office/drawing/2014/main" id="{A6CBDF09-A29F-E34A-918B-5376489013A1}"/>
                </a:ext>
              </a:extLst>
            </p:cNvPr>
            <p:cNvSpPr/>
            <p:nvPr/>
          </p:nvSpPr>
          <p:spPr bwMode="auto">
            <a:xfrm>
              <a:off x="16776000" y="9504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q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C132F1B9-BF8F-3E49-94F5-DC3DC35D4C06}"/>
                </a:ext>
              </a:extLst>
            </p:cNvPr>
            <p:cNvSpPr/>
            <p:nvPr/>
          </p:nvSpPr>
          <p:spPr bwMode="auto">
            <a:xfrm>
              <a:off x="13896000" y="9504000"/>
              <a:ext cx="108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r>
                <a:rPr lang="en-US" altLang="zh-CN" sz="1600" b="0" dirty="0" err="1"/>
                <a:t>p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71CA3F18-4B57-2046-A60A-DCD65FB74EB4}"/>
                </a:ext>
              </a:extLst>
            </p:cNvPr>
            <p:cNvSpPr/>
            <p:nvPr/>
          </p:nvSpPr>
          <p:spPr bwMode="auto">
            <a:xfrm>
              <a:off x="15696000" y="9504000"/>
              <a:ext cx="108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altLang="zh-CN" sz="2400" b="0" dirty="0" err="1"/>
                <a:t>key</a:t>
              </a:r>
              <a:r>
                <a:rPr lang="en-US" altLang="zh-CN" sz="1600" b="0" dirty="0" err="1"/>
                <a:t>q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1" name="矩形 130">
              <a:extLst>
                <a:ext uri="{FF2B5EF4-FFF2-40B4-BE49-F238E27FC236}">
                  <a16:creationId xmlns:a16="http://schemas.microsoft.com/office/drawing/2014/main" id="{DF6CDDCB-471A-AC4C-9112-E1CB3A8AC396}"/>
                </a:ext>
              </a:extLst>
            </p:cNvPr>
            <p:cNvSpPr/>
            <p:nvPr/>
          </p:nvSpPr>
          <p:spPr bwMode="auto">
            <a:xfrm>
              <a:off x="13176000" y="9504000"/>
              <a:ext cx="720000" cy="5760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132" name="文本框 131">
            <a:extLst>
              <a:ext uri="{FF2B5EF4-FFF2-40B4-BE49-F238E27FC236}">
                <a16:creationId xmlns:a16="http://schemas.microsoft.com/office/drawing/2014/main" id="{3F986372-B8A6-354B-B33A-605D99812B88}"/>
              </a:ext>
            </a:extLst>
          </p:cNvPr>
          <p:cNvSpPr txBox="1"/>
          <p:nvPr/>
        </p:nvSpPr>
        <p:spPr>
          <a:xfrm>
            <a:off x="14011452" y="4690703"/>
            <a:ext cx="2857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800" dirty="0"/>
              <a:t>索引</a:t>
            </a:r>
            <a:r>
              <a:rPr kumimoji="1" lang="en-US" altLang="zh-CN" sz="2800" dirty="0"/>
              <a:t>B+</a:t>
            </a:r>
            <a:r>
              <a:rPr kumimoji="1" lang="zh-CN" altLang="en-US" sz="2800" dirty="0"/>
              <a:t>树</a:t>
            </a:r>
            <a:endParaRPr kumimoji="1" lang="en-US" altLang="zh-CN" sz="2800" dirty="0"/>
          </a:p>
        </p:txBody>
      </p:sp>
      <p:sp>
        <p:nvSpPr>
          <p:cNvPr id="133" name="弧 132">
            <a:extLst>
              <a:ext uri="{FF2B5EF4-FFF2-40B4-BE49-F238E27FC236}">
                <a16:creationId xmlns:a16="http://schemas.microsoft.com/office/drawing/2014/main" id="{A8D174C9-3AD9-AF42-8119-68AA1EE2EF8C}"/>
              </a:ext>
            </a:extLst>
          </p:cNvPr>
          <p:cNvSpPr/>
          <p:nvPr/>
        </p:nvSpPr>
        <p:spPr bwMode="auto">
          <a:xfrm flipV="1">
            <a:off x="8445095" y="7323047"/>
            <a:ext cx="4646090" cy="3811030"/>
          </a:xfrm>
          <a:prstGeom prst="arc">
            <a:avLst>
              <a:gd name="adj1" fmla="val 12445654"/>
              <a:gd name="adj2" fmla="val 20089465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triangle" w="lg" len="lg"/>
            <a:tailEnd type="none" w="lg" len="lg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134" name="文本框 133">
            <a:extLst>
              <a:ext uri="{FF2B5EF4-FFF2-40B4-BE49-F238E27FC236}">
                <a16:creationId xmlns:a16="http://schemas.microsoft.com/office/drawing/2014/main" id="{A7C35F40-F383-9B46-AD14-DD57564FCA39}"/>
              </a:ext>
            </a:extLst>
          </p:cNvPr>
          <p:cNvSpPr txBox="1"/>
          <p:nvPr/>
        </p:nvSpPr>
        <p:spPr>
          <a:xfrm>
            <a:off x="10370036" y="5085633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ea"/>
              <a:buAutoNum type="circleNumDbPlain" startAt="3"/>
            </a:pPr>
            <a:r>
              <a:rPr kumimoji="1" lang="zh-CN" altLang="en-US" sz="2400" b="0" strike="sngStrike" dirty="0">
                <a:solidFill>
                  <a:srgbClr val="FF0000"/>
                </a:solidFill>
              </a:rPr>
              <a:t>排序</a:t>
            </a:r>
          </a:p>
        </p:txBody>
      </p:sp>
      <p:sp>
        <p:nvSpPr>
          <p:cNvPr id="135" name="弧 134">
            <a:extLst>
              <a:ext uri="{FF2B5EF4-FFF2-40B4-BE49-F238E27FC236}">
                <a16:creationId xmlns:a16="http://schemas.microsoft.com/office/drawing/2014/main" id="{D2D8C98D-6A4E-F649-9F75-C658EB3FB4A4}"/>
              </a:ext>
            </a:extLst>
          </p:cNvPr>
          <p:cNvSpPr/>
          <p:nvPr/>
        </p:nvSpPr>
        <p:spPr bwMode="auto">
          <a:xfrm flipV="1">
            <a:off x="7651285" y="3771550"/>
            <a:ext cx="4646090" cy="5457012"/>
          </a:xfrm>
          <a:prstGeom prst="arc">
            <a:avLst>
              <a:gd name="adj1" fmla="val 18959263"/>
              <a:gd name="adj2" fmla="val 1856765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lg" len="lg"/>
            <a:tailEnd type="triangle" w="lg" len="lg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86" name="圆角矩形标注 85">
            <a:extLst>
              <a:ext uri="{FF2B5EF4-FFF2-40B4-BE49-F238E27FC236}">
                <a16:creationId xmlns:a16="http://schemas.microsoft.com/office/drawing/2014/main" id="{09D180BB-742B-1C46-B28B-68DD12E8A4B5}"/>
              </a:ext>
            </a:extLst>
          </p:cNvPr>
          <p:cNvSpPr/>
          <p:nvPr/>
        </p:nvSpPr>
        <p:spPr bwMode="auto">
          <a:xfrm>
            <a:off x="16368464" y="11034464"/>
            <a:ext cx="6192688" cy="1008112"/>
          </a:xfrm>
          <a:prstGeom prst="wedgeRoundRectCallout">
            <a:avLst>
              <a:gd name="adj1" fmla="val -39539"/>
              <a:gd name="adj2" fmla="val -77762"/>
              <a:gd name="adj3" fmla="val 16667"/>
            </a:avLst>
          </a:prstGeom>
          <a:solidFill>
            <a:schemeClr val="bg2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zh-CN" altLang="en-US" sz="2400" b="0" dirty="0"/>
              <a:t>  是否一定会走索引？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54D778EE-35AC-6641-89BE-2EAD6E3B2D0A}"/>
              </a:ext>
            </a:extLst>
          </p:cNvPr>
          <p:cNvSpPr txBox="1"/>
          <p:nvPr/>
        </p:nvSpPr>
        <p:spPr>
          <a:xfrm>
            <a:off x="20103757" y="1517701"/>
            <a:ext cx="245739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2400" b="0" dirty="0"/>
              <a:t>&lt; ‘</a:t>
            </a:r>
            <a:r>
              <a:rPr kumimoji="1" lang="en-US" altLang="zh-CN" sz="2400" b="0" dirty="0" err="1"/>
              <a:t>sh</a:t>
            </a:r>
            <a:r>
              <a:rPr kumimoji="1" lang="en-US" altLang="zh-CN" sz="2400" b="0" dirty="0"/>
              <a:t>’, 30, 40 &gt;</a:t>
            </a:r>
          </a:p>
          <a:p>
            <a:pPr algn="l"/>
            <a:r>
              <a:rPr kumimoji="1" lang="en-US" altLang="zh-CN" sz="2400" b="0" dirty="0"/>
              <a:t>&lt; ‘</a:t>
            </a:r>
            <a:r>
              <a:rPr kumimoji="1" lang="en-US" altLang="zh-CN" sz="2400" b="0" dirty="0" err="1"/>
              <a:t>sh</a:t>
            </a:r>
            <a:r>
              <a:rPr kumimoji="1" lang="en-US" altLang="zh-CN" sz="2400" b="0" dirty="0"/>
              <a:t>’, 30, 80 &gt;</a:t>
            </a:r>
          </a:p>
          <a:p>
            <a:pPr algn="l"/>
            <a:r>
              <a:rPr kumimoji="1" lang="en-US" altLang="zh-CN" sz="2400" b="0" dirty="0"/>
              <a:t>&lt; ‘</a:t>
            </a:r>
            <a:r>
              <a:rPr kumimoji="1" lang="en-US" altLang="zh-CN" sz="2400" b="0" dirty="0" err="1"/>
              <a:t>sh</a:t>
            </a:r>
            <a:r>
              <a:rPr kumimoji="1" lang="en-US" altLang="zh-CN" sz="2400" b="0" dirty="0"/>
              <a:t>’, 30, 90 &gt;</a:t>
            </a:r>
            <a:endParaRPr kumimoji="1" lang="zh-CN" altLang="en-US" sz="2400" b="0" dirty="0"/>
          </a:p>
          <a:p>
            <a:pPr algn="l"/>
            <a:r>
              <a:rPr kumimoji="1" lang="en-US" altLang="zh-CN" sz="2400" b="0" dirty="0"/>
              <a:t>&lt; ‘</a:t>
            </a:r>
            <a:r>
              <a:rPr kumimoji="1" lang="en-US" altLang="zh-CN" sz="2400" b="0" dirty="0" err="1"/>
              <a:t>sh</a:t>
            </a:r>
            <a:r>
              <a:rPr kumimoji="1" lang="en-US" altLang="zh-CN" sz="2400" b="0" dirty="0"/>
              <a:t>’, 32, 30 &gt;</a:t>
            </a:r>
          </a:p>
          <a:p>
            <a:pPr algn="l"/>
            <a:r>
              <a:rPr kumimoji="1" lang="en-US" altLang="zh-CN" sz="2400" b="0" dirty="0"/>
              <a:t>&lt; ‘</a:t>
            </a:r>
            <a:r>
              <a:rPr kumimoji="1" lang="en-US" altLang="zh-CN" sz="2400" b="0" dirty="0" err="1"/>
              <a:t>sh</a:t>
            </a:r>
            <a:r>
              <a:rPr kumimoji="1" lang="en-US" altLang="zh-CN" sz="2400" b="0" dirty="0"/>
              <a:t>’, 32, 100 &gt;</a:t>
            </a:r>
          </a:p>
          <a:p>
            <a:pPr algn="l"/>
            <a:r>
              <a:rPr kumimoji="1" lang="en-US" altLang="zh-CN" sz="2400" b="0" dirty="0"/>
              <a:t>&lt; ‘</a:t>
            </a:r>
            <a:r>
              <a:rPr kumimoji="1" lang="en-US" altLang="zh-CN" sz="2400" b="0" dirty="0" err="1"/>
              <a:t>sh</a:t>
            </a:r>
            <a:r>
              <a:rPr kumimoji="1" lang="en-US" altLang="zh-CN" sz="2400" b="0" dirty="0"/>
              <a:t>’, 36, 90 &gt;</a:t>
            </a:r>
          </a:p>
          <a:p>
            <a:pPr algn="l"/>
            <a:r>
              <a:rPr kumimoji="1" lang="en-US" altLang="zh-CN" sz="2400" b="0" dirty="0"/>
              <a:t>   ……</a:t>
            </a:r>
            <a:endParaRPr kumimoji="1" lang="zh-CN" altLang="en-US" sz="2200" b="0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38420743-32A6-C543-AC93-11CB722ACF61}"/>
              </a:ext>
            </a:extLst>
          </p:cNvPr>
          <p:cNvSpPr txBox="1"/>
          <p:nvPr/>
        </p:nvSpPr>
        <p:spPr>
          <a:xfrm>
            <a:off x="17304569" y="2485094"/>
            <a:ext cx="2138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400" b="0" dirty="0"/>
              <a:t>索引存储顺序</a:t>
            </a:r>
            <a:endParaRPr kumimoji="1" lang="zh-CN" altLang="en-US" sz="2200" b="0" dirty="0"/>
          </a:p>
        </p:txBody>
      </p:sp>
      <p:sp>
        <p:nvSpPr>
          <p:cNvPr id="12" name="下箭头 11">
            <a:extLst>
              <a:ext uri="{FF2B5EF4-FFF2-40B4-BE49-F238E27FC236}">
                <a16:creationId xmlns:a16="http://schemas.microsoft.com/office/drawing/2014/main" id="{D449BE8D-3DBD-2948-8250-ABFACCCDA540}"/>
              </a:ext>
            </a:extLst>
          </p:cNvPr>
          <p:cNvSpPr/>
          <p:nvPr/>
        </p:nvSpPr>
        <p:spPr bwMode="auto">
          <a:xfrm>
            <a:off x="19442784" y="1933084"/>
            <a:ext cx="471203" cy="1612548"/>
          </a:xfrm>
          <a:prstGeom prst="downArrow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6329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9" grpId="0"/>
      <p:bldP spid="133" grpId="0" animBg="1"/>
      <p:bldP spid="134" grpId="0"/>
      <p:bldP spid="135" grpId="0" animBg="1"/>
      <p:bldP spid="86" grpId="0" animBg="1"/>
      <p:bldP spid="87" grpId="0"/>
      <p:bldP spid="90" grpId="0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1">
            <a:extLst>
              <a:ext uri="{FF2B5EF4-FFF2-40B4-BE49-F238E27FC236}">
                <a16:creationId xmlns:a16="http://schemas.microsoft.com/office/drawing/2014/main" id="{5C17DFBF-3149-F043-9741-32917E69BA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655948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B+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树在</a:t>
            </a:r>
            <a:r>
              <a:rPr lang="en-US" altLang="zh-CN" sz="5000" dirty="0" err="1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InnoDB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中的应用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9F4913C-2FE9-2942-ACCC-E407DEBBDB74}"/>
              </a:ext>
            </a:extLst>
          </p:cNvPr>
          <p:cNvGrpSpPr/>
          <p:nvPr/>
        </p:nvGrpSpPr>
        <p:grpSpPr>
          <a:xfrm>
            <a:off x="4036840" y="5849888"/>
            <a:ext cx="5184000" cy="576000"/>
            <a:chOff x="5724000" y="4320000"/>
            <a:chExt cx="5184000" cy="57600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A64BDC8-A0D5-314A-A4F0-992A5FF40E92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015DAED-900E-BC46-BF90-AFB6E2363DAC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14D36F2-814F-AB43-BE77-03A776951079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C292C5D-CF40-0E46-92C4-B3929AC93238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7A938BE-0731-114B-85FC-E2F010F5F23E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AE0AA74-8F9A-914F-9136-5065EB067E1B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5D1E9119-40FC-D645-B681-DE40B9DA21CE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7DC8B27-E25E-CA40-9BEA-0FD2CD626C8E}"/>
              </a:ext>
            </a:extLst>
          </p:cNvPr>
          <p:cNvGrpSpPr/>
          <p:nvPr/>
        </p:nvGrpSpPr>
        <p:grpSpPr>
          <a:xfrm>
            <a:off x="3280840" y="7427024"/>
            <a:ext cx="5184000" cy="576000"/>
            <a:chOff x="5724000" y="4320000"/>
            <a:chExt cx="5184000" cy="57600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A824760-36CE-B241-8BE1-39F6B046D4EA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C58AFA32-80E3-B744-BD41-5965ACA3B98D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D681392-787F-8D45-88C2-5D1C6C3337E6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/>
                <a:t>id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46A318F5-8AA7-0142-A09C-3B3CDBC56731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AEB4C206-37D9-1449-92E3-B55C06BC5B57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EA14C7E-8B49-0945-AB69-BCB9A5091A71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DA5CC80-7ABE-C24C-A2AC-00EBE0B39918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B7A567E0-61D3-A148-94C9-B08DAB25C671}"/>
              </a:ext>
            </a:extLst>
          </p:cNvPr>
          <p:cNvSpPr/>
          <p:nvPr/>
        </p:nvSpPr>
        <p:spPr bwMode="auto">
          <a:xfrm>
            <a:off x="1750840" y="7427024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851BDE3-7BEE-2244-A96B-400091437CA8}"/>
              </a:ext>
            </a:extLst>
          </p:cNvPr>
          <p:cNvSpPr/>
          <p:nvPr/>
        </p:nvSpPr>
        <p:spPr bwMode="auto">
          <a:xfrm>
            <a:off x="10370036" y="7427024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D7D1253-2FBD-9B49-82EB-63BC00853BAF}"/>
              </a:ext>
            </a:extLst>
          </p:cNvPr>
          <p:cNvSpPr/>
          <p:nvPr/>
        </p:nvSpPr>
        <p:spPr bwMode="auto">
          <a:xfrm>
            <a:off x="8840994" y="7427024"/>
            <a:ext cx="1152000" cy="57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72CAB275-827D-F345-B14A-185A7B24A2FC}"/>
              </a:ext>
            </a:extLst>
          </p:cNvPr>
          <p:cNvCxnSpPr>
            <a:endCxn id="29" idx="0"/>
          </p:cNvCxnSpPr>
          <p:nvPr/>
        </p:nvCxnSpPr>
        <p:spPr bwMode="auto">
          <a:xfrm flipH="1">
            <a:off x="2326840" y="6425888"/>
            <a:ext cx="207000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83D3B335-F9D4-BD4B-B366-6ECEFC9AB5D9}"/>
              </a:ext>
            </a:extLst>
          </p:cNvPr>
          <p:cNvCxnSpPr>
            <a:endCxn id="23" idx="0"/>
          </p:cNvCxnSpPr>
          <p:nvPr/>
        </p:nvCxnSpPr>
        <p:spPr bwMode="auto">
          <a:xfrm flipH="1">
            <a:off x="5872840" y="6425888"/>
            <a:ext cx="1616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8672F0D4-0A7A-7D4D-A405-398C4227CF57}"/>
              </a:ext>
            </a:extLst>
          </p:cNvPr>
          <p:cNvCxnSpPr>
            <a:endCxn id="33" idx="0"/>
          </p:cNvCxnSpPr>
          <p:nvPr/>
        </p:nvCxnSpPr>
        <p:spPr bwMode="auto">
          <a:xfrm>
            <a:off x="7438358" y="6425888"/>
            <a:ext cx="1978636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875E4512-7805-F94D-BFCC-31A2F5EA77C7}"/>
              </a:ext>
            </a:extLst>
          </p:cNvPr>
          <p:cNvCxnSpPr>
            <a:endCxn id="32" idx="0"/>
          </p:cNvCxnSpPr>
          <p:nvPr/>
        </p:nvCxnSpPr>
        <p:spPr bwMode="auto">
          <a:xfrm>
            <a:off x="8878354" y="6425888"/>
            <a:ext cx="2067682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F6015800-1A02-E244-832A-4476D89852EE}"/>
              </a:ext>
            </a:extLst>
          </p:cNvPr>
          <p:cNvSpPr/>
          <p:nvPr/>
        </p:nvSpPr>
        <p:spPr>
          <a:xfrm>
            <a:off x="3328022" y="6326291"/>
            <a:ext cx="5020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err="1"/>
              <a:t>ptr</a:t>
            </a:r>
            <a:endParaRPr lang="zh-CN" altLang="en-US" sz="2000" dirty="0"/>
          </a:p>
        </p:txBody>
      </p: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718826D4-6269-5845-BB7D-07AA958E59E2}"/>
              </a:ext>
            </a:extLst>
          </p:cNvPr>
          <p:cNvCxnSpPr>
            <a:stCxn id="26" idx="2"/>
          </p:cNvCxnSpPr>
          <p:nvPr/>
        </p:nvCxnSpPr>
        <p:spPr bwMode="auto">
          <a:xfrm flipH="1">
            <a:off x="4904043" y="8003024"/>
            <a:ext cx="230802" cy="121815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4" name="右大括号 63">
            <a:extLst>
              <a:ext uri="{FF2B5EF4-FFF2-40B4-BE49-F238E27FC236}">
                <a16:creationId xmlns:a16="http://schemas.microsoft.com/office/drawing/2014/main" id="{0CF5CA92-3DF5-D643-B31D-7733B571396B}"/>
              </a:ext>
            </a:extLst>
          </p:cNvPr>
          <p:cNvSpPr/>
          <p:nvPr/>
        </p:nvSpPr>
        <p:spPr bwMode="auto">
          <a:xfrm rot="16200000">
            <a:off x="4163988" y="8630844"/>
            <a:ext cx="400110" cy="3164794"/>
          </a:xfrm>
          <a:prstGeom prst="rightBrace">
            <a:avLst>
              <a:gd name="adj1" fmla="val 45645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D5C5D289-AC16-1D48-BB0B-74C49B394F68}"/>
              </a:ext>
            </a:extLst>
          </p:cNvPr>
          <p:cNvSpPr txBox="1"/>
          <p:nvPr/>
        </p:nvSpPr>
        <p:spPr>
          <a:xfrm>
            <a:off x="2007432" y="10387553"/>
            <a:ext cx="47132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0" dirty="0"/>
              <a:t>&lt; name, sex, city, money, age &gt;</a:t>
            </a:r>
            <a:endParaRPr kumimoji="1" lang="zh-CN" altLang="en-US" sz="2200" b="0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EEF4B2AF-4E2A-6143-AF1B-9B86F59B3369}"/>
              </a:ext>
            </a:extLst>
          </p:cNvPr>
          <p:cNvSpPr txBox="1"/>
          <p:nvPr/>
        </p:nvSpPr>
        <p:spPr>
          <a:xfrm>
            <a:off x="1030391" y="2485094"/>
            <a:ext cx="13637083" cy="494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SELECT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sex, money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FROM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person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WHERE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city=‘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上海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’ AND age=30</a:t>
            </a:r>
            <a:r>
              <a:rPr kumimoji="1" lang="zh-CN" altLang="en-US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 </a:t>
            </a:r>
            <a:r>
              <a:rPr kumimoji="1" lang="en-US" altLang="zh-CN" sz="2400" b="0" dirty="0">
                <a:solidFill>
                  <a:schemeClr val="bg2">
                    <a:lumMod val="75000"/>
                  </a:schemeClr>
                </a:solidFill>
                <a:latin typeface="Monaco" pitchFamily="2" charset="0"/>
              </a:rPr>
              <a:t>ORDER BY money;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D365EEE-2FA1-C441-8194-B2FB1487EF1F}"/>
              </a:ext>
            </a:extLst>
          </p:cNvPr>
          <p:cNvSpPr txBox="1"/>
          <p:nvPr/>
        </p:nvSpPr>
        <p:spPr>
          <a:xfrm>
            <a:off x="15804957" y="8652562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ea"/>
              <a:buAutoNum type="circleNumDbPlain"/>
            </a:pPr>
            <a:r>
              <a:rPr kumimoji="1" lang="zh-CN" altLang="en-US" sz="2400" b="0" dirty="0">
                <a:solidFill>
                  <a:srgbClr val="FF0000"/>
                </a:solidFill>
              </a:rPr>
              <a:t>索引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1E1C3F78-8312-F445-86B0-91C14D77E609}"/>
              </a:ext>
            </a:extLst>
          </p:cNvPr>
          <p:cNvSpPr txBox="1"/>
          <p:nvPr/>
        </p:nvSpPr>
        <p:spPr>
          <a:xfrm>
            <a:off x="9925403" y="10356775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ea"/>
              <a:buAutoNum type="circleNumDbPlain" startAt="2"/>
            </a:pPr>
            <a:r>
              <a:rPr kumimoji="1" lang="zh-CN" altLang="en-US" sz="2400" b="0" strike="sngStrike" dirty="0">
                <a:solidFill>
                  <a:srgbClr val="FF0000"/>
                </a:solidFill>
              </a:rPr>
              <a:t>回表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D0DE437-33DA-AF43-8561-96369B11A4A6}"/>
              </a:ext>
            </a:extLst>
          </p:cNvPr>
          <p:cNvGrpSpPr/>
          <p:nvPr/>
        </p:nvGrpSpPr>
        <p:grpSpPr>
          <a:xfrm>
            <a:off x="2385411" y="9217812"/>
            <a:ext cx="5040000" cy="576000"/>
            <a:chOff x="3384000" y="8280000"/>
            <a:chExt cx="5040000" cy="576000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85A4CE2F-363A-5A4C-84C9-01FEE70DB8BF}"/>
                </a:ext>
              </a:extLst>
            </p:cNvPr>
            <p:cNvSpPr/>
            <p:nvPr/>
          </p:nvSpPr>
          <p:spPr bwMode="auto">
            <a:xfrm>
              <a:off x="4104000" y="828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m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75D2632-BED9-BC4B-95EA-CF2CE862762A}"/>
                </a:ext>
              </a:extLst>
            </p:cNvPr>
            <p:cNvSpPr/>
            <p:nvPr/>
          </p:nvSpPr>
          <p:spPr bwMode="auto">
            <a:xfrm>
              <a:off x="7704000" y="8280000"/>
              <a:ext cx="720000" cy="576000"/>
            </a:xfrm>
            <a:prstGeom prst="rect">
              <a:avLst/>
            </a:prstGeom>
            <a:solidFill>
              <a:srgbClr val="F2F1C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189A000-B0FE-744A-8441-BE6534BEEEE4}"/>
                </a:ext>
              </a:extLst>
            </p:cNvPr>
            <p:cNvSpPr/>
            <p:nvPr/>
          </p:nvSpPr>
          <p:spPr bwMode="auto">
            <a:xfrm>
              <a:off x="5904000" y="8280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n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485E93CF-AC79-BE4E-BEFF-E025FD60BE29}"/>
                </a:ext>
              </a:extLst>
            </p:cNvPr>
            <p:cNvSpPr/>
            <p:nvPr/>
          </p:nvSpPr>
          <p:spPr bwMode="auto">
            <a:xfrm>
              <a:off x="4824000" y="8280000"/>
              <a:ext cx="1080000" cy="576000"/>
            </a:xfrm>
            <a:prstGeom prst="rect">
              <a:avLst/>
            </a:prstGeom>
            <a:solidFill>
              <a:srgbClr val="E9E77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data</a:t>
              </a:r>
              <a:r>
                <a:rPr kumimoji="0" lang="en-US" altLang="zh-CN" sz="16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m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C863AD08-6A24-5F4D-B946-E2A507533A2F}"/>
                </a:ext>
              </a:extLst>
            </p:cNvPr>
            <p:cNvSpPr/>
            <p:nvPr/>
          </p:nvSpPr>
          <p:spPr bwMode="auto">
            <a:xfrm>
              <a:off x="6624000" y="8280000"/>
              <a:ext cx="1080000" cy="576000"/>
            </a:xfrm>
            <a:prstGeom prst="rect">
              <a:avLst/>
            </a:prstGeom>
            <a:solidFill>
              <a:srgbClr val="E9E77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data</a:t>
              </a:r>
              <a:r>
                <a:rPr lang="en-US" altLang="zh-CN" sz="1600" b="0" dirty="0" err="1"/>
                <a:t>n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E22BEC74-DFEF-6E4D-AE7C-7C5AC7C425DA}"/>
                </a:ext>
              </a:extLst>
            </p:cNvPr>
            <p:cNvSpPr/>
            <p:nvPr/>
          </p:nvSpPr>
          <p:spPr bwMode="auto">
            <a:xfrm>
              <a:off x="3384000" y="8280000"/>
              <a:ext cx="720000" cy="576000"/>
            </a:xfrm>
            <a:prstGeom prst="rect">
              <a:avLst/>
            </a:prstGeom>
            <a:solidFill>
              <a:srgbClr val="F2F1C7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C473A79-70B5-F548-8913-6C23845D0014}"/>
              </a:ext>
            </a:extLst>
          </p:cNvPr>
          <p:cNvSpPr txBox="1"/>
          <p:nvPr/>
        </p:nvSpPr>
        <p:spPr>
          <a:xfrm>
            <a:off x="21834574" y="7464490"/>
            <a:ext cx="1847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C82A535-BCE9-3C4A-9B19-D13A082730DB}"/>
              </a:ext>
            </a:extLst>
          </p:cNvPr>
          <p:cNvSpPr txBox="1"/>
          <p:nvPr/>
        </p:nvSpPr>
        <p:spPr>
          <a:xfrm>
            <a:off x="3174060" y="4690703"/>
            <a:ext cx="2857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800" dirty="0"/>
              <a:t>表数据</a:t>
            </a:r>
            <a:r>
              <a:rPr kumimoji="1" lang="en-US" altLang="zh-CN" sz="2800" dirty="0"/>
              <a:t>B+</a:t>
            </a:r>
            <a:r>
              <a:rPr kumimoji="1" lang="zh-CN" altLang="en-US" sz="2800" dirty="0"/>
              <a:t>树</a:t>
            </a:r>
            <a:endParaRPr kumimoji="1" lang="en-US" altLang="zh-CN" sz="2800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118A4BC-FD02-0842-94E4-B9FC92296841}"/>
              </a:ext>
            </a:extLst>
          </p:cNvPr>
          <p:cNvSpPr txBox="1"/>
          <p:nvPr/>
        </p:nvSpPr>
        <p:spPr>
          <a:xfrm>
            <a:off x="1606824" y="3130249"/>
            <a:ext cx="5753604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b="0" dirty="0">
                <a:solidFill>
                  <a:schemeClr val="tx1"/>
                </a:solidFill>
                <a:latin typeface="Monaco" pitchFamily="2" charset="0"/>
              </a:rPr>
              <a:t>KEY (city, age, money, </a:t>
            </a:r>
            <a:r>
              <a:rPr kumimoji="1" lang="en-US" altLang="zh-CN" sz="2400" b="0" dirty="0">
                <a:solidFill>
                  <a:srgbClr val="FF0000"/>
                </a:solidFill>
                <a:latin typeface="Monaco" pitchFamily="2" charset="0"/>
              </a:rPr>
              <a:t>sex</a:t>
            </a:r>
            <a:r>
              <a:rPr kumimoji="1" lang="en-US" altLang="zh-CN" sz="2400" b="0" dirty="0">
                <a:solidFill>
                  <a:schemeClr val="tx1"/>
                </a:solidFill>
                <a:latin typeface="Monaco" pitchFamily="2" charset="0"/>
              </a:rPr>
              <a:t>)</a:t>
            </a:r>
          </a:p>
        </p:txBody>
      </p: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A97B2A9A-6403-724E-85EC-279E73A398E8}"/>
              </a:ext>
            </a:extLst>
          </p:cNvPr>
          <p:cNvGrpSpPr/>
          <p:nvPr/>
        </p:nvGrpSpPr>
        <p:grpSpPr>
          <a:xfrm>
            <a:off x="14874232" y="5849888"/>
            <a:ext cx="5184000" cy="576000"/>
            <a:chOff x="5724000" y="4320000"/>
            <a:chExt cx="5184000" cy="576000"/>
          </a:xfrm>
        </p:grpSpPr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D6BD2D9D-20E3-1647-B349-32717215E331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FEECE394-4EC3-7845-B59A-0CA049AEDD44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39E3057C-B741-B44B-998F-1BA13D6A7609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3DC19B72-98C6-924F-80F6-6A68AFD06BC9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3D66A642-7865-A046-B33F-BA4E7829715B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24A77277-A4CC-D04C-B39B-271CC08A8C04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7E69FCB0-A844-AD42-89DC-653AB099D1FA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D6D1C344-8784-F54B-9469-823F6F326A49}"/>
              </a:ext>
            </a:extLst>
          </p:cNvPr>
          <p:cNvGrpSpPr/>
          <p:nvPr/>
        </p:nvGrpSpPr>
        <p:grpSpPr>
          <a:xfrm>
            <a:off x="14118232" y="7427024"/>
            <a:ext cx="5184000" cy="576000"/>
            <a:chOff x="5724000" y="4320000"/>
            <a:chExt cx="5184000" cy="576000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CA87DC83-F903-DC48-956A-C15C5FDEE02C}"/>
                </a:ext>
              </a:extLst>
            </p:cNvPr>
            <p:cNvSpPr/>
            <p:nvPr/>
          </p:nvSpPr>
          <p:spPr bwMode="auto">
            <a:xfrm>
              <a:off x="6480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CD1CC179-3F70-F649-A9D1-0CF132F09DDA}"/>
                </a:ext>
              </a:extLst>
            </p:cNvPr>
            <p:cNvSpPr/>
            <p:nvPr/>
          </p:nvSpPr>
          <p:spPr bwMode="auto">
            <a:xfrm>
              <a:off x="7956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57E1DA17-3764-2549-A4CC-B6CB31A7DC9B}"/>
                </a:ext>
              </a:extLst>
            </p:cNvPr>
            <p:cNvSpPr/>
            <p:nvPr/>
          </p:nvSpPr>
          <p:spPr bwMode="auto">
            <a:xfrm>
              <a:off x="9432000" y="4320000"/>
              <a:ext cx="72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E37708A5-6B1A-744B-AEF8-58558B7690BF}"/>
                </a:ext>
              </a:extLst>
            </p:cNvPr>
            <p:cNvSpPr/>
            <p:nvPr/>
          </p:nvSpPr>
          <p:spPr bwMode="auto">
            <a:xfrm>
              <a:off x="5724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7E63003A-CC2F-D14B-8DEA-669B593133DC}"/>
                </a:ext>
              </a:extLst>
            </p:cNvPr>
            <p:cNvSpPr/>
            <p:nvPr/>
          </p:nvSpPr>
          <p:spPr bwMode="auto">
            <a:xfrm>
              <a:off x="7200005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D7B1A04A-FBEC-B241-AC6A-60034A69BC7F}"/>
                </a:ext>
              </a:extLst>
            </p:cNvPr>
            <p:cNvSpPr/>
            <p:nvPr/>
          </p:nvSpPr>
          <p:spPr bwMode="auto">
            <a:xfrm>
              <a:off x="10152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5BE8F4B5-1B89-7449-96E0-160B1E7448ED}"/>
                </a:ext>
              </a:extLst>
            </p:cNvPr>
            <p:cNvSpPr/>
            <p:nvPr/>
          </p:nvSpPr>
          <p:spPr bwMode="auto">
            <a:xfrm>
              <a:off x="8676000" y="4320000"/>
              <a:ext cx="756000" cy="576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113" name="矩形 112">
            <a:extLst>
              <a:ext uri="{FF2B5EF4-FFF2-40B4-BE49-F238E27FC236}">
                <a16:creationId xmlns:a16="http://schemas.microsoft.com/office/drawing/2014/main" id="{469BC6A6-F6AA-FA4D-8133-BEBE68272C50}"/>
              </a:ext>
            </a:extLst>
          </p:cNvPr>
          <p:cNvSpPr/>
          <p:nvPr/>
        </p:nvSpPr>
        <p:spPr bwMode="auto">
          <a:xfrm>
            <a:off x="12588232" y="7427024"/>
            <a:ext cx="1152000" cy="576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FC453E32-78DF-5D40-81D0-A642CEA847DE}"/>
              </a:ext>
            </a:extLst>
          </p:cNvPr>
          <p:cNvSpPr/>
          <p:nvPr/>
        </p:nvSpPr>
        <p:spPr bwMode="auto">
          <a:xfrm>
            <a:off x="21207428" y="7427024"/>
            <a:ext cx="1152000" cy="576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C21B7FB5-9FF5-A844-A1BE-16E4BC6A5700}"/>
              </a:ext>
            </a:extLst>
          </p:cNvPr>
          <p:cNvSpPr/>
          <p:nvPr/>
        </p:nvSpPr>
        <p:spPr bwMode="auto">
          <a:xfrm>
            <a:off x="19678386" y="7427024"/>
            <a:ext cx="1152000" cy="576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 algn="ctr">
            <a:solidFill>
              <a:srgbClr val="000000"/>
            </a:solidFill>
            <a:prstDash val="dash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rPr>
              <a:t>……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sym typeface="Helvetica Neue" panose="02000503000000020004" pitchFamily="2" charset="0"/>
            </a:endParaRPr>
          </a:p>
        </p:txBody>
      </p:sp>
      <p:cxnSp>
        <p:nvCxnSpPr>
          <p:cNvPr id="116" name="直线箭头连接符 115">
            <a:extLst>
              <a:ext uri="{FF2B5EF4-FFF2-40B4-BE49-F238E27FC236}">
                <a16:creationId xmlns:a16="http://schemas.microsoft.com/office/drawing/2014/main" id="{5FD65554-6D56-2549-9FF7-2AA34E16A096}"/>
              </a:ext>
            </a:extLst>
          </p:cNvPr>
          <p:cNvCxnSpPr>
            <a:endCxn id="113" idx="0"/>
          </p:cNvCxnSpPr>
          <p:nvPr/>
        </p:nvCxnSpPr>
        <p:spPr bwMode="auto">
          <a:xfrm flipH="1">
            <a:off x="13164232" y="6425888"/>
            <a:ext cx="207000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7" name="直线箭头连接符 116">
            <a:extLst>
              <a:ext uri="{FF2B5EF4-FFF2-40B4-BE49-F238E27FC236}">
                <a16:creationId xmlns:a16="http://schemas.microsoft.com/office/drawing/2014/main" id="{B145EC0F-3AE6-6242-8194-BCECA426908C}"/>
              </a:ext>
            </a:extLst>
          </p:cNvPr>
          <p:cNvCxnSpPr>
            <a:endCxn id="107" idx="0"/>
          </p:cNvCxnSpPr>
          <p:nvPr/>
        </p:nvCxnSpPr>
        <p:spPr bwMode="auto">
          <a:xfrm flipH="1">
            <a:off x="16710232" y="6425888"/>
            <a:ext cx="16160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8" name="直线箭头连接符 117">
            <a:extLst>
              <a:ext uri="{FF2B5EF4-FFF2-40B4-BE49-F238E27FC236}">
                <a16:creationId xmlns:a16="http://schemas.microsoft.com/office/drawing/2014/main" id="{CD365042-59A8-9540-B736-BC0322286293}"/>
              </a:ext>
            </a:extLst>
          </p:cNvPr>
          <p:cNvCxnSpPr>
            <a:endCxn id="115" idx="0"/>
          </p:cNvCxnSpPr>
          <p:nvPr/>
        </p:nvCxnSpPr>
        <p:spPr bwMode="auto">
          <a:xfrm>
            <a:off x="18275750" y="6425888"/>
            <a:ext cx="1978636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9" name="直线箭头连接符 118">
            <a:extLst>
              <a:ext uri="{FF2B5EF4-FFF2-40B4-BE49-F238E27FC236}">
                <a16:creationId xmlns:a16="http://schemas.microsoft.com/office/drawing/2014/main" id="{09408B22-7142-5140-925A-B04B1B000787}"/>
              </a:ext>
            </a:extLst>
          </p:cNvPr>
          <p:cNvCxnSpPr>
            <a:endCxn id="114" idx="0"/>
          </p:cNvCxnSpPr>
          <p:nvPr/>
        </p:nvCxnSpPr>
        <p:spPr bwMode="auto">
          <a:xfrm>
            <a:off x="19715746" y="6425888"/>
            <a:ext cx="2067682" cy="100113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0" name="矩形 119">
            <a:extLst>
              <a:ext uri="{FF2B5EF4-FFF2-40B4-BE49-F238E27FC236}">
                <a16:creationId xmlns:a16="http://schemas.microsoft.com/office/drawing/2014/main" id="{F8883722-406C-CF46-BAD3-B1D690B50729}"/>
              </a:ext>
            </a:extLst>
          </p:cNvPr>
          <p:cNvSpPr/>
          <p:nvPr/>
        </p:nvSpPr>
        <p:spPr>
          <a:xfrm>
            <a:off x="14165414" y="6326291"/>
            <a:ext cx="5020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0" dirty="0" err="1"/>
              <a:t>ptr</a:t>
            </a:r>
            <a:endParaRPr lang="zh-CN" altLang="en-US" sz="2000" dirty="0"/>
          </a:p>
        </p:txBody>
      </p:sp>
      <p:cxnSp>
        <p:nvCxnSpPr>
          <p:cNvPr id="121" name="直线箭头连接符 120">
            <a:extLst>
              <a:ext uri="{FF2B5EF4-FFF2-40B4-BE49-F238E27FC236}">
                <a16:creationId xmlns:a16="http://schemas.microsoft.com/office/drawing/2014/main" id="{0353682A-C5EB-7342-B217-74B196E84E25}"/>
              </a:ext>
            </a:extLst>
          </p:cNvPr>
          <p:cNvCxnSpPr>
            <a:stCxn id="110" idx="2"/>
          </p:cNvCxnSpPr>
          <p:nvPr/>
        </p:nvCxnSpPr>
        <p:spPr bwMode="auto">
          <a:xfrm flipH="1">
            <a:off x="15741435" y="8003024"/>
            <a:ext cx="230802" cy="121815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2" name="右大括号 121">
            <a:extLst>
              <a:ext uri="{FF2B5EF4-FFF2-40B4-BE49-F238E27FC236}">
                <a16:creationId xmlns:a16="http://schemas.microsoft.com/office/drawing/2014/main" id="{0D798B9A-7870-D242-B286-E5A644D3396E}"/>
              </a:ext>
            </a:extLst>
          </p:cNvPr>
          <p:cNvSpPr/>
          <p:nvPr/>
        </p:nvSpPr>
        <p:spPr bwMode="auto">
          <a:xfrm rot="5400000" flipV="1">
            <a:off x="18722888" y="4126990"/>
            <a:ext cx="396332" cy="2759238"/>
          </a:xfrm>
          <a:prstGeom prst="rightBrace">
            <a:avLst>
              <a:gd name="adj1" fmla="val 45645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2DC2189B-EFCB-DD45-9E23-DE1EA06A3BD7}"/>
              </a:ext>
            </a:extLst>
          </p:cNvPr>
          <p:cNvSpPr txBox="1"/>
          <p:nvPr/>
        </p:nvSpPr>
        <p:spPr>
          <a:xfrm>
            <a:off x="17156608" y="4804182"/>
            <a:ext cx="357124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0" dirty="0"/>
              <a:t>&lt; city, age, money, sex &gt;</a:t>
            </a:r>
            <a:endParaRPr kumimoji="1" lang="zh-CN" altLang="en-US" sz="2200" b="0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931F9DE-3950-0046-B7FD-A617FEBBAD0D}"/>
              </a:ext>
            </a:extLst>
          </p:cNvPr>
          <p:cNvGrpSpPr/>
          <p:nvPr/>
        </p:nvGrpSpPr>
        <p:grpSpPr>
          <a:xfrm>
            <a:off x="13221435" y="9228562"/>
            <a:ext cx="5040000" cy="576000"/>
            <a:chOff x="13176000" y="9504000"/>
            <a:chExt cx="5040000" cy="576000"/>
          </a:xfrm>
        </p:grpSpPr>
        <p:sp>
          <p:nvSpPr>
            <p:cNvPr id="126" name="矩形 125">
              <a:extLst>
                <a:ext uri="{FF2B5EF4-FFF2-40B4-BE49-F238E27FC236}">
                  <a16:creationId xmlns:a16="http://schemas.microsoft.com/office/drawing/2014/main" id="{A11AF439-4440-A34D-9792-8D2AE72E127D}"/>
                </a:ext>
              </a:extLst>
            </p:cNvPr>
            <p:cNvSpPr/>
            <p:nvPr/>
          </p:nvSpPr>
          <p:spPr bwMode="auto">
            <a:xfrm>
              <a:off x="14976000" y="9504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p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011E2EF3-CCE0-E543-A819-D1192FB87054}"/>
                </a:ext>
              </a:extLst>
            </p:cNvPr>
            <p:cNvSpPr/>
            <p:nvPr/>
          </p:nvSpPr>
          <p:spPr bwMode="auto">
            <a:xfrm>
              <a:off x="17496000" y="9504000"/>
              <a:ext cx="720000" cy="5760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28" name="矩形 127">
              <a:extLst>
                <a:ext uri="{FF2B5EF4-FFF2-40B4-BE49-F238E27FC236}">
                  <a16:creationId xmlns:a16="http://schemas.microsoft.com/office/drawing/2014/main" id="{A6CBDF09-A29F-E34A-918B-5376489013A1}"/>
                </a:ext>
              </a:extLst>
            </p:cNvPr>
            <p:cNvSpPr/>
            <p:nvPr/>
          </p:nvSpPr>
          <p:spPr bwMode="auto">
            <a:xfrm>
              <a:off x="16776000" y="9504000"/>
              <a:ext cx="720000" cy="576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400" b="0" dirty="0" err="1"/>
                <a:t>id</a:t>
              </a:r>
              <a:r>
                <a:rPr lang="en-US" altLang="zh-CN" sz="1600" b="0" dirty="0" err="1"/>
                <a:t>q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C132F1B9-BF8F-3E49-94F5-DC3DC35D4C06}"/>
                </a:ext>
              </a:extLst>
            </p:cNvPr>
            <p:cNvSpPr/>
            <p:nvPr/>
          </p:nvSpPr>
          <p:spPr bwMode="auto">
            <a:xfrm>
              <a:off x="13896000" y="9504000"/>
              <a:ext cx="108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kumimoji="0" lang="en-US" altLang="zh-CN" sz="24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key</a:t>
              </a:r>
              <a:r>
                <a:rPr lang="en-US" altLang="zh-CN" sz="1600" b="0" dirty="0" err="1"/>
                <a:t>p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71CA3F18-4B57-2046-A60A-DCD65FB74EB4}"/>
                </a:ext>
              </a:extLst>
            </p:cNvPr>
            <p:cNvSpPr/>
            <p:nvPr/>
          </p:nvSpPr>
          <p:spPr bwMode="auto">
            <a:xfrm>
              <a:off x="15696000" y="9504000"/>
              <a:ext cx="1080000" cy="57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altLang="zh-CN" sz="2400" b="0" dirty="0" err="1"/>
                <a:t>key</a:t>
              </a:r>
              <a:r>
                <a:rPr lang="en-US" altLang="zh-CN" sz="1600" b="0" dirty="0" err="1"/>
                <a:t>q</a:t>
              </a: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  <p:sp>
          <p:nvSpPr>
            <p:cNvPr id="131" name="矩形 130">
              <a:extLst>
                <a:ext uri="{FF2B5EF4-FFF2-40B4-BE49-F238E27FC236}">
                  <a16:creationId xmlns:a16="http://schemas.microsoft.com/office/drawing/2014/main" id="{DF6CDDCB-471A-AC4C-9112-E1CB3A8AC396}"/>
                </a:ext>
              </a:extLst>
            </p:cNvPr>
            <p:cNvSpPr/>
            <p:nvPr/>
          </p:nvSpPr>
          <p:spPr bwMode="auto">
            <a:xfrm>
              <a:off x="13176000" y="9504000"/>
              <a:ext cx="720000" cy="5760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8255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sym typeface="Helvetica Neue" panose="02000503000000020004" pitchFamily="2" charset="0"/>
                </a:rPr>
                <a:t>……</a:t>
              </a:r>
              <a:endPara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sym typeface="Helvetica Neue" panose="02000503000000020004" pitchFamily="2" charset="0"/>
              </a:endParaRPr>
            </a:p>
          </p:txBody>
        </p:sp>
      </p:grpSp>
      <p:sp>
        <p:nvSpPr>
          <p:cNvPr id="132" name="文本框 131">
            <a:extLst>
              <a:ext uri="{FF2B5EF4-FFF2-40B4-BE49-F238E27FC236}">
                <a16:creationId xmlns:a16="http://schemas.microsoft.com/office/drawing/2014/main" id="{3F986372-B8A6-354B-B33A-605D99812B88}"/>
              </a:ext>
            </a:extLst>
          </p:cNvPr>
          <p:cNvSpPr txBox="1"/>
          <p:nvPr/>
        </p:nvSpPr>
        <p:spPr>
          <a:xfrm>
            <a:off x="14011452" y="4690703"/>
            <a:ext cx="28575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800" dirty="0"/>
              <a:t>索引</a:t>
            </a:r>
            <a:r>
              <a:rPr kumimoji="1" lang="en-US" altLang="zh-CN" sz="2800" dirty="0"/>
              <a:t>B+</a:t>
            </a:r>
            <a:r>
              <a:rPr kumimoji="1" lang="zh-CN" altLang="en-US" sz="2800" dirty="0"/>
              <a:t>树</a:t>
            </a:r>
            <a:endParaRPr kumimoji="1" lang="en-US" altLang="zh-CN" sz="2800" dirty="0"/>
          </a:p>
        </p:txBody>
      </p:sp>
      <p:sp>
        <p:nvSpPr>
          <p:cNvPr id="133" name="弧 132">
            <a:extLst>
              <a:ext uri="{FF2B5EF4-FFF2-40B4-BE49-F238E27FC236}">
                <a16:creationId xmlns:a16="http://schemas.microsoft.com/office/drawing/2014/main" id="{A8D174C9-3AD9-AF42-8119-68AA1EE2EF8C}"/>
              </a:ext>
            </a:extLst>
          </p:cNvPr>
          <p:cNvSpPr/>
          <p:nvPr/>
        </p:nvSpPr>
        <p:spPr bwMode="auto">
          <a:xfrm flipV="1">
            <a:off x="8445095" y="7323047"/>
            <a:ext cx="4646090" cy="3811030"/>
          </a:xfrm>
          <a:prstGeom prst="arc">
            <a:avLst>
              <a:gd name="adj1" fmla="val 12445654"/>
              <a:gd name="adj2" fmla="val 20089465"/>
            </a:avLst>
          </a:prstGeom>
          <a:noFill/>
          <a:ln w="25400" cap="flat" cmpd="sng" algn="ctr">
            <a:solidFill>
              <a:srgbClr val="000000"/>
            </a:solidFill>
            <a:prstDash val="solid"/>
            <a:miter lim="400000"/>
            <a:headEnd type="triangle" w="lg" len="lg"/>
            <a:tailEnd type="none" w="lg" len="lg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8255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3000" b="1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86" name="圆角矩形标注 85">
            <a:extLst>
              <a:ext uri="{FF2B5EF4-FFF2-40B4-BE49-F238E27FC236}">
                <a16:creationId xmlns:a16="http://schemas.microsoft.com/office/drawing/2014/main" id="{09D180BB-742B-1C46-B28B-68DD12E8A4B5}"/>
              </a:ext>
            </a:extLst>
          </p:cNvPr>
          <p:cNvSpPr/>
          <p:nvPr/>
        </p:nvSpPr>
        <p:spPr bwMode="auto">
          <a:xfrm>
            <a:off x="16401435" y="10890448"/>
            <a:ext cx="6159717" cy="1224136"/>
          </a:xfrm>
          <a:prstGeom prst="wedgeRoundRectCallout">
            <a:avLst>
              <a:gd name="adj1" fmla="val -39539"/>
              <a:gd name="adj2" fmla="val -77762"/>
              <a:gd name="adj3" fmla="val 16667"/>
            </a:avLst>
          </a:prstGeom>
          <a:solidFill>
            <a:schemeClr val="bg2"/>
          </a:solidFill>
          <a:ln w="25400" cap="flat" cmpd="sng" algn="ctr">
            <a:solidFill>
              <a:srgbClr val="000000"/>
            </a:solidFill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20000"/>
              </a:lnSpc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rPr>
              <a:t>  索引</a:t>
            </a:r>
            <a:r>
              <a:rPr kumimoji="1" lang="en-US" altLang="zh-CN" sz="2400" b="0" dirty="0">
                <a:solidFill>
                  <a:schemeClr val="tx1"/>
                </a:solidFill>
                <a:latin typeface="Monaco" pitchFamily="2" charset="0"/>
              </a:rPr>
              <a:t>(city, age, money, sex)</a:t>
            </a:r>
            <a:r>
              <a:rPr kumimoji="1" lang="zh-CN" altLang="en-US" sz="2400" b="0" dirty="0">
                <a:solidFill>
                  <a:schemeClr val="tx1"/>
                </a:solidFill>
                <a:latin typeface="Monaco" pitchFamily="2" charset="0"/>
              </a:rPr>
              <a:t>和</a:t>
            </a:r>
            <a:endParaRPr kumimoji="1" lang="en-US" altLang="zh-CN" sz="2400" b="0" dirty="0">
              <a:solidFill>
                <a:schemeClr val="tx1"/>
              </a:solidFill>
              <a:latin typeface="Monaco" pitchFamily="2" charset="0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2400" b="0" dirty="0">
                <a:solidFill>
                  <a:schemeClr val="tx1"/>
                </a:solidFill>
                <a:latin typeface="Monaco" pitchFamily="2" charset="0"/>
              </a:rPr>
              <a:t> (city, age, sex, money)</a:t>
            </a:r>
            <a:r>
              <a:rPr kumimoji="1" lang="zh-CN" altLang="en-US" sz="2400" b="0" dirty="0">
                <a:solidFill>
                  <a:schemeClr val="tx1"/>
                </a:solidFill>
                <a:latin typeface="Monaco" pitchFamily="2" charset="0"/>
              </a:rPr>
              <a:t>的差别？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4358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9" grpId="0"/>
      <p:bldP spid="133" grpId="0" animBg="1"/>
      <p:bldP spid="8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>
            <a:extLst>
              <a:ext uri="{FF2B5EF4-FFF2-40B4-BE49-F238E27FC236}">
                <a16:creationId xmlns:a16="http://schemas.microsoft.com/office/drawing/2014/main" id="{A78C3485-AA4F-6E4A-B6C6-5F64EA3E8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0"/>
            <a:ext cx="24363363" cy="13714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122" name="Text Box 2">
            <a:extLst>
              <a:ext uri="{FF2B5EF4-FFF2-40B4-BE49-F238E27FC236}">
                <a16:creationId xmlns:a16="http://schemas.microsoft.com/office/drawing/2014/main" id="{747431E6-91EF-C046-A9E7-14048ECC159F}"/>
              </a:ext>
            </a:extLst>
          </p:cNvPr>
          <p:cNvSpPr txBox="1">
            <a:spLocks/>
          </p:cNvSpPr>
          <p:nvPr/>
        </p:nvSpPr>
        <p:spPr bwMode="auto">
          <a:xfrm>
            <a:off x="1101785" y="1462336"/>
            <a:ext cx="6559488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lang="en-US" altLang="zh-CN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B+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树在</a:t>
            </a:r>
            <a:r>
              <a:rPr lang="en-US" altLang="zh-CN" sz="5000" dirty="0" err="1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InnoDB</a:t>
            </a:r>
            <a:r>
              <a:rPr lang="zh-CN" altLang="en-US" sz="5000" dirty="0">
                <a:solidFill>
                  <a:srgbClr val="5E5E5E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中的应用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05D581A-0F41-534E-B9C0-8E72A0E9E0F2}"/>
              </a:ext>
            </a:extLst>
          </p:cNvPr>
          <p:cNvSpPr txBox="1"/>
          <p:nvPr/>
        </p:nvSpPr>
        <p:spPr>
          <a:xfrm>
            <a:off x="3046984" y="3366827"/>
            <a:ext cx="8208912" cy="3490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4400" dirty="0"/>
              <a:t>三星索引：</a:t>
            </a:r>
            <a:endParaRPr kumimoji="1" lang="en-US" altLang="zh-CN" sz="440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0" dirty="0"/>
              <a:t>所有等值的列（</a:t>
            </a:r>
            <a:r>
              <a:rPr kumimoji="1" lang="en-US" altLang="zh-CN" sz="3600" b="0" dirty="0"/>
              <a:t>WHERE</a:t>
            </a:r>
            <a:r>
              <a:rPr kumimoji="1" lang="zh-CN" altLang="en-US" sz="3600" b="0" dirty="0"/>
              <a:t> </a:t>
            </a:r>
            <a:r>
              <a:rPr kumimoji="1" lang="en-US" altLang="zh-CN" sz="3600" b="0" dirty="0"/>
              <a:t>col=…</a:t>
            </a:r>
            <a:r>
              <a:rPr kumimoji="1" lang="zh-CN" altLang="en-US" sz="3600" b="0" dirty="0"/>
              <a:t>）</a:t>
            </a:r>
            <a:endParaRPr kumimoji="1" lang="en-US" altLang="zh-CN" sz="3600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3600" b="0" dirty="0"/>
              <a:t>ORDER BY</a:t>
            </a:r>
            <a:r>
              <a:rPr kumimoji="1" lang="zh-CN" altLang="en-US" sz="3600" b="0" dirty="0"/>
              <a:t>列</a:t>
            </a:r>
            <a:endParaRPr kumimoji="1" lang="en-US" altLang="zh-CN" sz="3600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0" dirty="0"/>
              <a:t>查询语句剩余的列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A171EFC-15EB-5842-9503-3A60284F2C10}"/>
              </a:ext>
            </a:extLst>
          </p:cNvPr>
          <p:cNvSpPr txBox="1"/>
          <p:nvPr/>
        </p:nvSpPr>
        <p:spPr>
          <a:xfrm>
            <a:off x="3046984" y="7889663"/>
            <a:ext cx="8208912" cy="3490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4400" dirty="0"/>
              <a:t>实际情况：</a:t>
            </a:r>
            <a:endParaRPr kumimoji="1" lang="en-US" altLang="zh-CN" sz="440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0" dirty="0"/>
              <a:t>插入效率</a:t>
            </a:r>
            <a:endParaRPr kumimoji="1" lang="en-US" altLang="zh-CN" sz="3600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0" dirty="0"/>
              <a:t>存储空间</a:t>
            </a:r>
            <a:endParaRPr kumimoji="1" lang="en-US" altLang="zh-CN" sz="3600" b="0" dirty="0"/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0" dirty="0"/>
              <a:t>索引复用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ED357E-4125-0044-A198-7AEF0EE5DA5F}"/>
              </a:ext>
            </a:extLst>
          </p:cNvPr>
          <p:cNvSpPr txBox="1"/>
          <p:nvPr/>
        </p:nvSpPr>
        <p:spPr>
          <a:xfrm>
            <a:off x="8591600" y="11421524"/>
            <a:ext cx="6624736" cy="816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zh-CN" altLang="en-US" sz="3600" b="0" dirty="0">
                <a:solidFill>
                  <a:schemeClr val="tx1"/>
                </a:solidFill>
              </a:rPr>
              <a:t>分析索引问题，万变不离其宗</a:t>
            </a:r>
          </a:p>
        </p:txBody>
      </p:sp>
    </p:spTree>
    <p:extLst>
      <p:ext uri="{BB962C8B-B14F-4D97-AF65-F5344CB8AC3E}">
        <p14:creationId xmlns:p14="http://schemas.microsoft.com/office/powerpoint/2010/main" val="1996033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White">
  <a:themeElements>
    <a:clrScheme name="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FFFFFF"/>
      </a:accent3>
      <a:accent4>
        <a:srgbClr val="000000"/>
      </a:accent4>
      <a:accent5>
        <a:srgbClr val="AACEFF"/>
      </a:accent5>
      <a:accent6>
        <a:srgbClr val="13D1BB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"/>
        <a:ea typeface="Helvetica Neue"/>
        <a:cs typeface="Helvetica Neu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zh-CN" sz="3000" b="1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  <a:sym typeface="Helvetica Neue" panose="02000503000000020004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zh-CN" sz="3000" b="1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  <a:sym typeface="Helvetica Neue" panose="02000503000000020004" pitchFamily="2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FFFFFF"/>
      </a:accent3>
      <a:accent4>
        <a:srgbClr val="000000"/>
      </a:accent4>
      <a:accent5>
        <a:srgbClr val="AACEFF"/>
      </a:accent5>
      <a:accent6>
        <a:srgbClr val="13D1BB"/>
      </a:accent6>
      <a:hlink>
        <a:srgbClr val="0000FF"/>
      </a:hlink>
      <a:folHlink>
        <a:srgbClr val="FF00F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27461</TotalTime>
  <Words>1210</Words>
  <Application>Microsoft Macintosh PowerPoint</Application>
  <PresentationFormat>自定义</PresentationFormat>
  <Paragraphs>280</Paragraphs>
  <Slides>19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SimHei</vt:lpstr>
      <vt:lpstr>Arial</vt:lpstr>
      <vt:lpstr>Helvetica Neue</vt:lpstr>
      <vt:lpstr>Helvetica Neue Light</vt:lpstr>
      <vt:lpstr>Helvetica Neue Medium</vt:lpstr>
      <vt:lpstr>Monaco</vt:lpstr>
      <vt:lpstr>Wingdings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何昱夷</cp:lastModifiedBy>
  <cp:revision>114</cp:revision>
  <dcterms:modified xsi:type="dcterms:W3CDTF">2021-06-16T05:57:03Z</dcterms:modified>
</cp:coreProperties>
</file>